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8" r:id="rId6"/>
    <p:sldId id="271" r:id="rId7"/>
    <p:sldId id="272" r:id="rId8"/>
    <p:sldId id="260" r:id="rId9"/>
    <p:sldId id="261" r:id="rId10"/>
    <p:sldId id="276" r:id="rId11"/>
    <p:sldId id="275" r:id="rId12"/>
    <p:sldId id="273" r:id="rId13"/>
    <p:sldId id="274"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B0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B5633-7266-4AD8-BE1E-9D964C0776AD}" type="datetimeFigureOut">
              <a:rPr lang="en-GB" smtClean="0"/>
              <a:t>21/12/2022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27521-DCBC-4769-A79E-AFFB368D07F0}" type="slidenum">
              <a:rPr lang="en-GB" smtClean="0"/>
              <a:t>‹#›</a:t>
            </a:fld>
            <a:endParaRPr lang="en-GB"/>
          </a:p>
        </p:txBody>
      </p:sp>
    </p:spTree>
    <p:extLst>
      <p:ext uri="{BB962C8B-B14F-4D97-AF65-F5344CB8AC3E}">
        <p14:creationId xmlns:p14="http://schemas.microsoft.com/office/powerpoint/2010/main" val="198073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F144-4D6E-4E5B-8A0A-C1563868EB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83DF35-04F7-4662-81A8-EA58BF7B1A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DB83C8-5806-443E-A26A-02DA021C4188}"/>
              </a:ext>
            </a:extLst>
          </p:cNvPr>
          <p:cNvSpPr>
            <a:spLocks noGrp="1"/>
          </p:cNvSpPr>
          <p:nvPr>
            <p:ph type="dt" sz="half" idx="10"/>
          </p:nvPr>
        </p:nvSpPr>
        <p:spPr/>
        <p:txBody>
          <a:bodyPr/>
          <a:lstStyle/>
          <a:p>
            <a:fld id="{49217893-723B-4145-A423-553174D9ECCC}" type="datetime1">
              <a:rPr lang="en-GB" smtClean="0"/>
              <a:t>21/12/2022</a:t>
            </a:fld>
            <a:endParaRPr lang="en-GB"/>
          </a:p>
        </p:txBody>
      </p:sp>
      <p:sp>
        <p:nvSpPr>
          <p:cNvPr id="5" name="Footer Placeholder 4">
            <a:extLst>
              <a:ext uri="{FF2B5EF4-FFF2-40B4-BE49-F238E27FC236}">
                <a16:creationId xmlns:a16="http://schemas.microsoft.com/office/drawing/2014/main" id="{1A72F7A2-BFBE-49FF-B93E-6A01C8612E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E20707-E945-4A6B-9E65-C3BA83DC3049}"/>
              </a:ext>
            </a:extLst>
          </p:cNvPr>
          <p:cNvSpPr>
            <a:spLocks noGrp="1"/>
          </p:cNvSpPr>
          <p:nvPr>
            <p:ph type="sldNum" sz="quarter" idx="12"/>
          </p:nvPr>
        </p:nvSpPr>
        <p:spPr/>
        <p:txBody>
          <a:bodyPr/>
          <a:lstStyle/>
          <a:p>
            <a:fld id="{AF6175DA-9E39-42FB-BF7B-D5C65E291904}" type="slidenum">
              <a:rPr lang="en-GB" smtClean="0"/>
              <a:t>‹#›</a:t>
            </a:fld>
            <a:endParaRPr lang="en-GB"/>
          </a:p>
        </p:txBody>
      </p:sp>
    </p:spTree>
    <p:extLst>
      <p:ext uri="{BB962C8B-B14F-4D97-AF65-F5344CB8AC3E}">
        <p14:creationId xmlns:p14="http://schemas.microsoft.com/office/powerpoint/2010/main" val="293905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1691-7CC1-47FD-ABFC-35C9012CCD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EEE77F-CF5F-41CB-B505-1D76CE6E3E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6FAE4D-DBE6-46A9-8E0C-3C7607B7F725}"/>
              </a:ext>
            </a:extLst>
          </p:cNvPr>
          <p:cNvSpPr>
            <a:spLocks noGrp="1"/>
          </p:cNvSpPr>
          <p:nvPr>
            <p:ph type="dt" sz="half" idx="10"/>
          </p:nvPr>
        </p:nvSpPr>
        <p:spPr/>
        <p:txBody>
          <a:bodyPr/>
          <a:lstStyle/>
          <a:p>
            <a:fld id="{FD32321A-1FAE-4499-A309-FB0D6BB0A105}" type="datetime1">
              <a:rPr lang="en-GB" smtClean="0"/>
              <a:t>21/12/2022</a:t>
            </a:fld>
            <a:endParaRPr lang="en-GB"/>
          </a:p>
        </p:txBody>
      </p:sp>
      <p:sp>
        <p:nvSpPr>
          <p:cNvPr id="5" name="Footer Placeholder 4">
            <a:extLst>
              <a:ext uri="{FF2B5EF4-FFF2-40B4-BE49-F238E27FC236}">
                <a16:creationId xmlns:a16="http://schemas.microsoft.com/office/drawing/2014/main" id="{635E43C5-B411-4E35-B7E4-DA5136D93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DE3229-8E9E-4808-8E35-DDB4CABF6444}"/>
              </a:ext>
            </a:extLst>
          </p:cNvPr>
          <p:cNvSpPr>
            <a:spLocks noGrp="1"/>
          </p:cNvSpPr>
          <p:nvPr>
            <p:ph type="sldNum" sz="quarter" idx="12"/>
          </p:nvPr>
        </p:nvSpPr>
        <p:spPr/>
        <p:txBody>
          <a:bodyPr/>
          <a:lstStyle/>
          <a:p>
            <a:fld id="{AF6175DA-9E39-42FB-BF7B-D5C65E291904}" type="slidenum">
              <a:rPr lang="en-GB" smtClean="0"/>
              <a:t>‹#›</a:t>
            </a:fld>
            <a:endParaRPr lang="en-GB"/>
          </a:p>
        </p:txBody>
      </p:sp>
    </p:spTree>
    <p:extLst>
      <p:ext uri="{BB962C8B-B14F-4D97-AF65-F5344CB8AC3E}">
        <p14:creationId xmlns:p14="http://schemas.microsoft.com/office/powerpoint/2010/main" val="349272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AAE0A-D30A-4097-A659-083A828A95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29B0A0-396F-4815-BA96-05B5DA7718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471CEE-5A6D-40CE-9A86-4A05A7E7CFFE}"/>
              </a:ext>
            </a:extLst>
          </p:cNvPr>
          <p:cNvSpPr>
            <a:spLocks noGrp="1"/>
          </p:cNvSpPr>
          <p:nvPr>
            <p:ph type="dt" sz="half" idx="10"/>
          </p:nvPr>
        </p:nvSpPr>
        <p:spPr/>
        <p:txBody>
          <a:bodyPr/>
          <a:lstStyle/>
          <a:p>
            <a:fld id="{B5410FA7-4E29-4AB5-86AE-9F7834027E9B}" type="datetime1">
              <a:rPr lang="en-GB" smtClean="0"/>
              <a:t>21/12/2022</a:t>
            </a:fld>
            <a:endParaRPr lang="en-GB"/>
          </a:p>
        </p:txBody>
      </p:sp>
      <p:sp>
        <p:nvSpPr>
          <p:cNvPr id="5" name="Footer Placeholder 4">
            <a:extLst>
              <a:ext uri="{FF2B5EF4-FFF2-40B4-BE49-F238E27FC236}">
                <a16:creationId xmlns:a16="http://schemas.microsoft.com/office/drawing/2014/main" id="{8AB62F1D-260A-4CA9-9CA0-6FF5481C17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BACA87-1486-4CAA-8369-6DDA4944AA0B}"/>
              </a:ext>
            </a:extLst>
          </p:cNvPr>
          <p:cNvSpPr>
            <a:spLocks noGrp="1"/>
          </p:cNvSpPr>
          <p:nvPr>
            <p:ph type="sldNum" sz="quarter" idx="12"/>
          </p:nvPr>
        </p:nvSpPr>
        <p:spPr/>
        <p:txBody>
          <a:bodyPr/>
          <a:lstStyle/>
          <a:p>
            <a:fld id="{AF6175DA-9E39-42FB-BF7B-D5C65E291904}" type="slidenum">
              <a:rPr lang="en-GB" smtClean="0"/>
              <a:t>‹#›</a:t>
            </a:fld>
            <a:endParaRPr lang="en-GB"/>
          </a:p>
        </p:txBody>
      </p:sp>
    </p:spTree>
    <p:extLst>
      <p:ext uri="{BB962C8B-B14F-4D97-AF65-F5344CB8AC3E}">
        <p14:creationId xmlns:p14="http://schemas.microsoft.com/office/powerpoint/2010/main" val="152483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04D5-957F-4FBB-A9C9-3671E3D0F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765796-8C58-4177-9CA9-5A8822E34C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8E8299-4230-482D-BA80-05A65E929C73}"/>
              </a:ext>
            </a:extLst>
          </p:cNvPr>
          <p:cNvSpPr>
            <a:spLocks noGrp="1"/>
          </p:cNvSpPr>
          <p:nvPr>
            <p:ph type="dt" sz="half" idx="10"/>
          </p:nvPr>
        </p:nvSpPr>
        <p:spPr/>
        <p:txBody>
          <a:bodyPr/>
          <a:lstStyle/>
          <a:p>
            <a:fld id="{58C04D18-87F9-49B8-8DCC-DD7019029E3B}" type="datetime1">
              <a:rPr lang="en-GB" smtClean="0"/>
              <a:t>21/12/2022</a:t>
            </a:fld>
            <a:endParaRPr lang="en-GB"/>
          </a:p>
        </p:txBody>
      </p:sp>
      <p:sp>
        <p:nvSpPr>
          <p:cNvPr id="5" name="Footer Placeholder 4">
            <a:extLst>
              <a:ext uri="{FF2B5EF4-FFF2-40B4-BE49-F238E27FC236}">
                <a16:creationId xmlns:a16="http://schemas.microsoft.com/office/drawing/2014/main" id="{FA57D7AD-C427-4420-A501-87402E612C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66683-D828-4B4F-95D4-8A84C6DCFED9}"/>
              </a:ext>
            </a:extLst>
          </p:cNvPr>
          <p:cNvSpPr>
            <a:spLocks noGrp="1"/>
          </p:cNvSpPr>
          <p:nvPr>
            <p:ph type="sldNum" sz="quarter" idx="12"/>
          </p:nvPr>
        </p:nvSpPr>
        <p:spPr/>
        <p:txBody>
          <a:bodyPr/>
          <a:lstStyle/>
          <a:p>
            <a:fld id="{AF6175DA-9E39-42FB-BF7B-D5C65E291904}" type="slidenum">
              <a:rPr lang="en-GB" smtClean="0"/>
              <a:t>‹#›</a:t>
            </a:fld>
            <a:endParaRPr lang="en-GB"/>
          </a:p>
        </p:txBody>
      </p:sp>
    </p:spTree>
    <p:extLst>
      <p:ext uri="{BB962C8B-B14F-4D97-AF65-F5344CB8AC3E}">
        <p14:creationId xmlns:p14="http://schemas.microsoft.com/office/powerpoint/2010/main" val="161145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7477-9785-485C-BDF5-47BC4B891B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9AC91E-BBD9-4044-9B17-4966BA4A24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B7D4CE-E99B-40FE-8C05-50E47710116F}"/>
              </a:ext>
            </a:extLst>
          </p:cNvPr>
          <p:cNvSpPr>
            <a:spLocks noGrp="1"/>
          </p:cNvSpPr>
          <p:nvPr>
            <p:ph type="dt" sz="half" idx="10"/>
          </p:nvPr>
        </p:nvSpPr>
        <p:spPr/>
        <p:txBody>
          <a:bodyPr/>
          <a:lstStyle/>
          <a:p>
            <a:fld id="{83DE1B67-8454-4733-801F-62CB49A823EA}" type="datetime1">
              <a:rPr lang="en-GB" smtClean="0"/>
              <a:t>21/12/2022</a:t>
            </a:fld>
            <a:endParaRPr lang="en-GB"/>
          </a:p>
        </p:txBody>
      </p:sp>
      <p:sp>
        <p:nvSpPr>
          <p:cNvPr id="5" name="Footer Placeholder 4">
            <a:extLst>
              <a:ext uri="{FF2B5EF4-FFF2-40B4-BE49-F238E27FC236}">
                <a16:creationId xmlns:a16="http://schemas.microsoft.com/office/drawing/2014/main" id="{806A2DD7-AAF9-4A57-BDFC-66DF7E7609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6AC44E-AE9E-4444-8C4A-878F6CC7762D}"/>
              </a:ext>
            </a:extLst>
          </p:cNvPr>
          <p:cNvSpPr>
            <a:spLocks noGrp="1"/>
          </p:cNvSpPr>
          <p:nvPr>
            <p:ph type="sldNum" sz="quarter" idx="12"/>
          </p:nvPr>
        </p:nvSpPr>
        <p:spPr/>
        <p:txBody>
          <a:bodyPr/>
          <a:lstStyle/>
          <a:p>
            <a:fld id="{AF6175DA-9E39-42FB-BF7B-D5C65E291904}" type="slidenum">
              <a:rPr lang="en-GB" smtClean="0"/>
              <a:t>‹#›</a:t>
            </a:fld>
            <a:endParaRPr lang="en-GB"/>
          </a:p>
        </p:txBody>
      </p:sp>
    </p:spTree>
    <p:extLst>
      <p:ext uri="{BB962C8B-B14F-4D97-AF65-F5344CB8AC3E}">
        <p14:creationId xmlns:p14="http://schemas.microsoft.com/office/powerpoint/2010/main" val="426418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76E4-8F87-4BD8-B714-7304108A7B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2C8ED1-266E-40E2-8DD3-F2FEA78C7A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D9699D-5A17-4B04-AC77-F74835FE33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78BBB0-2B15-489F-BB99-A1F506BB385F}"/>
              </a:ext>
            </a:extLst>
          </p:cNvPr>
          <p:cNvSpPr>
            <a:spLocks noGrp="1"/>
          </p:cNvSpPr>
          <p:nvPr>
            <p:ph type="dt" sz="half" idx="10"/>
          </p:nvPr>
        </p:nvSpPr>
        <p:spPr/>
        <p:txBody>
          <a:bodyPr/>
          <a:lstStyle/>
          <a:p>
            <a:fld id="{8F3E8C7E-5EC6-4B96-AB4B-89BEACA30A4F}" type="datetime1">
              <a:rPr lang="en-GB" smtClean="0"/>
              <a:t>21/12/2022</a:t>
            </a:fld>
            <a:endParaRPr lang="en-GB"/>
          </a:p>
        </p:txBody>
      </p:sp>
      <p:sp>
        <p:nvSpPr>
          <p:cNvPr id="6" name="Footer Placeholder 5">
            <a:extLst>
              <a:ext uri="{FF2B5EF4-FFF2-40B4-BE49-F238E27FC236}">
                <a16:creationId xmlns:a16="http://schemas.microsoft.com/office/drawing/2014/main" id="{DBA27B5F-61B5-4B40-85E3-891F1BFD33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067F2C-B300-468E-BA9F-C81266C97018}"/>
              </a:ext>
            </a:extLst>
          </p:cNvPr>
          <p:cNvSpPr>
            <a:spLocks noGrp="1"/>
          </p:cNvSpPr>
          <p:nvPr>
            <p:ph type="sldNum" sz="quarter" idx="12"/>
          </p:nvPr>
        </p:nvSpPr>
        <p:spPr/>
        <p:txBody>
          <a:bodyPr/>
          <a:lstStyle/>
          <a:p>
            <a:fld id="{AF6175DA-9E39-42FB-BF7B-D5C65E291904}" type="slidenum">
              <a:rPr lang="en-GB" smtClean="0"/>
              <a:t>‹#›</a:t>
            </a:fld>
            <a:endParaRPr lang="en-GB"/>
          </a:p>
        </p:txBody>
      </p:sp>
    </p:spTree>
    <p:extLst>
      <p:ext uri="{BB962C8B-B14F-4D97-AF65-F5344CB8AC3E}">
        <p14:creationId xmlns:p14="http://schemas.microsoft.com/office/powerpoint/2010/main" val="405764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9029-F0A8-47D7-84F5-B2F4F85DC7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076BE1-8959-43F6-808F-2EEB18779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8262FC-CB99-4DFE-A612-01E312C9ED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1123BC-1C1B-4746-A0B3-BB9BD50EEC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71F6A6-B225-4CFC-9127-105C12A3AA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BACE6F-26D9-45DC-94B0-04588F40165D}"/>
              </a:ext>
            </a:extLst>
          </p:cNvPr>
          <p:cNvSpPr>
            <a:spLocks noGrp="1"/>
          </p:cNvSpPr>
          <p:nvPr>
            <p:ph type="dt" sz="half" idx="10"/>
          </p:nvPr>
        </p:nvSpPr>
        <p:spPr/>
        <p:txBody>
          <a:bodyPr/>
          <a:lstStyle/>
          <a:p>
            <a:fld id="{624F932C-FDB6-4475-89C3-46F68B8F53F3}" type="datetime1">
              <a:rPr lang="en-GB" smtClean="0"/>
              <a:t>21/12/2022</a:t>
            </a:fld>
            <a:endParaRPr lang="en-GB"/>
          </a:p>
        </p:txBody>
      </p:sp>
      <p:sp>
        <p:nvSpPr>
          <p:cNvPr id="8" name="Footer Placeholder 7">
            <a:extLst>
              <a:ext uri="{FF2B5EF4-FFF2-40B4-BE49-F238E27FC236}">
                <a16:creationId xmlns:a16="http://schemas.microsoft.com/office/drawing/2014/main" id="{59B9A3E4-230F-400E-AC28-87F2B533EB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C6EC8B-2559-4B8F-A359-B302ECB3B268}"/>
              </a:ext>
            </a:extLst>
          </p:cNvPr>
          <p:cNvSpPr>
            <a:spLocks noGrp="1"/>
          </p:cNvSpPr>
          <p:nvPr>
            <p:ph type="sldNum" sz="quarter" idx="12"/>
          </p:nvPr>
        </p:nvSpPr>
        <p:spPr/>
        <p:txBody>
          <a:bodyPr/>
          <a:lstStyle/>
          <a:p>
            <a:fld id="{AF6175DA-9E39-42FB-BF7B-D5C65E291904}" type="slidenum">
              <a:rPr lang="en-GB" smtClean="0"/>
              <a:t>‹#›</a:t>
            </a:fld>
            <a:endParaRPr lang="en-GB"/>
          </a:p>
        </p:txBody>
      </p:sp>
    </p:spTree>
    <p:extLst>
      <p:ext uri="{BB962C8B-B14F-4D97-AF65-F5344CB8AC3E}">
        <p14:creationId xmlns:p14="http://schemas.microsoft.com/office/powerpoint/2010/main" val="98064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D8EE-8FCB-41A8-A83A-C192E1550B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D43C40-8B11-4445-BCB4-430E5E620470}"/>
              </a:ext>
            </a:extLst>
          </p:cNvPr>
          <p:cNvSpPr>
            <a:spLocks noGrp="1"/>
          </p:cNvSpPr>
          <p:nvPr>
            <p:ph type="dt" sz="half" idx="10"/>
          </p:nvPr>
        </p:nvSpPr>
        <p:spPr/>
        <p:txBody>
          <a:bodyPr/>
          <a:lstStyle/>
          <a:p>
            <a:fld id="{74C9628B-4829-46F1-81DB-B3570CCD2688}" type="datetime1">
              <a:rPr lang="en-GB" smtClean="0"/>
              <a:t>21/12/2022</a:t>
            </a:fld>
            <a:endParaRPr lang="en-GB"/>
          </a:p>
        </p:txBody>
      </p:sp>
      <p:sp>
        <p:nvSpPr>
          <p:cNvPr id="4" name="Footer Placeholder 3">
            <a:extLst>
              <a:ext uri="{FF2B5EF4-FFF2-40B4-BE49-F238E27FC236}">
                <a16:creationId xmlns:a16="http://schemas.microsoft.com/office/drawing/2014/main" id="{B991B764-477B-4E07-81F8-2A55E11B0F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7C8A3C-2D10-4D7A-8980-792EC452A2F5}"/>
              </a:ext>
            </a:extLst>
          </p:cNvPr>
          <p:cNvSpPr>
            <a:spLocks noGrp="1"/>
          </p:cNvSpPr>
          <p:nvPr>
            <p:ph type="sldNum" sz="quarter" idx="12"/>
          </p:nvPr>
        </p:nvSpPr>
        <p:spPr/>
        <p:txBody>
          <a:bodyPr/>
          <a:lstStyle/>
          <a:p>
            <a:fld id="{AF6175DA-9E39-42FB-BF7B-D5C65E291904}" type="slidenum">
              <a:rPr lang="en-GB" smtClean="0"/>
              <a:t>‹#›</a:t>
            </a:fld>
            <a:endParaRPr lang="en-GB"/>
          </a:p>
        </p:txBody>
      </p:sp>
    </p:spTree>
    <p:extLst>
      <p:ext uri="{BB962C8B-B14F-4D97-AF65-F5344CB8AC3E}">
        <p14:creationId xmlns:p14="http://schemas.microsoft.com/office/powerpoint/2010/main" val="361703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6ABF9-4541-422B-A72F-98049F7742E6}"/>
              </a:ext>
            </a:extLst>
          </p:cNvPr>
          <p:cNvSpPr>
            <a:spLocks noGrp="1"/>
          </p:cNvSpPr>
          <p:nvPr>
            <p:ph type="dt" sz="half" idx="10"/>
          </p:nvPr>
        </p:nvSpPr>
        <p:spPr/>
        <p:txBody>
          <a:bodyPr/>
          <a:lstStyle/>
          <a:p>
            <a:fld id="{AAAFCE3D-01E7-40A3-B7CD-C7D5E097B4F4}" type="datetime1">
              <a:rPr lang="en-GB" smtClean="0"/>
              <a:t>21/12/2022</a:t>
            </a:fld>
            <a:endParaRPr lang="en-GB"/>
          </a:p>
        </p:txBody>
      </p:sp>
      <p:sp>
        <p:nvSpPr>
          <p:cNvPr id="3" name="Footer Placeholder 2">
            <a:extLst>
              <a:ext uri="{FF2B5EF4-FFF2-40B4-BE49-F238E27FC236}">
                <a16:creationId xmlns:a16="http://schemas.microsoft.com/office/drawing/2014/main" id="{E4760983-C356-47C9-AB28-6AB8AFA007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992EE2-EA78-4DC3-9565-56E637244103}"/>
              </a:ext>
            </a:extLst>
          </p:cNvPr>
          <p:cNvSpPr>
            <a:spLocks noGrp="1"/>
          </p:cNvSpPr>
          <p:nvPr>
            <p:ph type="sldNum" sz="quarter" idx="12"/>
          </p:nvPr>
        </p:nvSpPr>
        <p:spPr/>
        <p:txBody>
          <a:bodyPr/>
          <a:lstStyle/>
          <a:p>
            <a:fld id="{AF6175DA-9E39-42FB-BF7B-D5C65E291904}" type="slidenum">
              <a:rPr lang="en-GB" smtClean="0"/>
              <a:t>‹#›</a:t>
            </a:fld>
            <a:endParaRPr lang="en-GB"/>
          </a:p>
        </p:txBody>
      </p:sp>
    </p:spTree>
    <p:extLst>
      <p:ext uri="{BB962C8B-B14F-4D97-AF65-F5344CB8AC3E}">
        <p14:creationId xmlns:p14="http://schemas.microsoft.com/office/powerpoint/2010/main" val="60525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FCFC-B512-4578-9F01-A13DF7F1E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66F88F-FB3D-4113-A0AC-0EF507E1B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D50D32-03DD-4150-BC72-7DC21CE14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519CE-C07C-444F-8A7B-4830F7381A16}"/>
              </a:ext>
            </a:extLst>
          </p:cNvPr>
          <p:cNvSpPr>
            <a:spLocks noGrp="1"/>
          </p:cNvSpPr>
          <p:nvPr>
            <p:ph type="dt" sz="half" idx="10"/>
          </p:nvPr>
        </p:nvSpPr>
        <p:spPr/>
        <p:txBody>
          <a:bodyPr/>
          <a:lstStyle/>
          <a:p>
            <a:fld id="{0B5F6F74-79ED-4D07-872B-4550A1319F45}" type="datetime1">
              <a:rPr lang="en-GB" smtClean="0"/>
              <a:t>21/12/2022</a:t>
            </a:fld>
            <a:endParaRPr lang="en-GB"/>
          </a:p>
        </p:txBody>
      </p:sp>
      <p:sp>
        <p:nvSpPr>
          <p:cNvPr id="6" name="Footer Placeholder 5">
            <a:extLst>
              <a:ext uri="{FF2B5EF4-FFF2-40B4-BE49-F238E27FC236}">
                <a16:creationId xmlns:a16="http://schemas.microsoft.com/office/drawing/2014/main" id="{F42767E6-DE29-4D1D-8824-3AEC54DA1C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332C1A-5689-46C9-A69F-A91B074A7796}"/>
              </a:ext>
            </a:extLst>
          </p:cNvPr>
          <p:cNvSpPr>
            <a:spLocks noGrp="1"/>
          </p:cNvSpPr>
          <p:nvPr>
            <p:ph type="sldNum" sz="quarter" idx="12"/>
          </p:nvPr>
        </p:nvSpPr>
        <p:spPr/>
        <p:txBody>
          <a:bodyPr/>
          <a:lstStyle/>
          <a:p>
            <a:fld id="{AF6175DA-9E39-42FB-BF7B-D5C65E291904}" type="slidenum">
              <a:rPr lang="en-GB" smtClean="0"/>
              <a:t>‹#›</a:t>
            </a:fld>
            <a:endParaRPr lang="en-GB"/>
          </a:p>
        </p:txBody>
      </p:sp>
    </p:spTree>
    <p:extLst>
      <p:ext uri="{BB962C8B-B14F-4D97-AF65-F5344CB8AC3E}">
        <p14:creationId xmlns:p14="http://schemas.microsoft.com/office/powerpoint/2010/main" val="236323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3D42-CAAA-494E-97BF-9787F7F15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317D49-DDDE-43E5-86EA-F884CDD63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774385-EE76-4BBC-83FC-8FC7C0186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BE3674-26E4-4F5F-87B7-F6B4F9F1C6B7}"/>
              </a:ext>
            </a:extLst>
          </p:cNvPr>
          <p:cNvSpPr>
            <a:spLocks noGrp="1"/>
          </p:cNvSpPr>
          <p:nvPr>
            <p:ph type="dt" sz="half" idx="10"/>
          </p:nvPr>
        </p:nvSpPr>
        <p:spPr/>
        <p:txBody>
          <a:bodyPr/>
          <a:lstStyle/>
          <a:p>
            <a:fld id="{CCF70EE5-C095-4C19-873C-99134E8678D0}" type="datetime1">
              <a:rPr lang="en-GB" smtClean="0"/>
              <a:t>21/12/2022</a:t>
            </a:fld>
            <a:endParaRPr lang="en-GB"/>
          </a:p>
        </p:txBody>
      </p:sp>
      <p:sp>
        <p:nvSpPr>
          <p:cNvPr id="6" name="Footer Placeholder 5">
            <a:extLst>
              <a:ext uri="{FF2B5EF4-FFF2-40B4-BE49-F238E27FC236}">
                <a16:creationId xmlns:a16="http://schemas.microsoft.com/office/drawing/2014/main" id="{C14763C8-7675-47F2-96AF-04DA1D6A7B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A23C61-05FF-434E-98E1-5A5447595924}"/>
              </a:ext>
            </a:extLst>
          </p:cNvPr>
          <p:cNvSpPr>
            <a:spLocks noGrp="1"/>
          </p:cNvSpPr>
          <p:nvPr>
            <p:ph type="sldNum" sz="quarter" idx="12"/>
          </p:nvPr>
        </p:nvSpPr>
        <p:spPr/>
        <p:txBody>
          <a:bodyPr/>
          <a:lstStyle/>
          <a:p>
            <a:fld id="{AF6175DA-9E39-42FB-BF7B-D5C65E291904}" type="slidenum">
              <a:rPr lang="en-GB" smtClean="0"/>
              <a:t>‹#›</a:t>
            </a:fld>
            <a:endParaRPr lang="en-GB"/>
          </a:p>
        </p:txBody>
      </p:sp>
    </p:spTree>
    <p:extLst>
      <p:ext uri="{BB962C8B-B14F-4D97-AF65-F5344CB8AC3E}">
        <p14:creationId xmlns:p14="http://schemas.microsoft.com/office/powerpoint/2010/main" val="403736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CF81A9-E286-4BB9-8115-45FB94E77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3B35A7-83E7-44F8-8AE2-350476EA6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11D240-E1FE-4089-873E-E208A51A3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A8958-1AE7-4CEB-BE5E-473FFFB6A69D}" type="datetime1">
              <a:rPr lang="en-GB" smtClean="0"/>
              <a:t>21/12/2022</a:t>
            </a:fld>
            <a:endParaRPr lang="en-GB"/>
          </a:p>
        </p:txBody>
      </p:sp>
      <p:sp>
        <p:nvSpPr>
          <p:cNvPr id="5" name="Footer Placeholder 4">
            <a:extLst>
              <a:ext uri="{FF2B5EF4-FFF2-40B4-BE49-F238E27FC236}">
                <a16:creationId xmlns:a16="http://schemas.microsoft.com/office/drawing/2014/main" id="{6D4A61B1-988A-4EC1-995E-4DB65187E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126E5D-C96F-479B-A9C9-27F34BB23C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175DA-9E39-42FB-BF7B-D5C65E291904}" type="slidenum">
              <a:rPr lang="en-GB" smtClean="0"/>
              <a:t>‹#›</a:t>
            </a:fld>
            <a:endParaRPr lang="en-GB"/>
          </a:p>
        </p:txBody>
      </p:sp>
    </p:spTree>
    <p:extLst>
      <p:ext uri="{BB962C8B-B14F-4D97-AF65-F5344CB8AC3E}">
        <p14:creationId xmlns:p14="http://schemas.microsoft.com/office/powerpoint/2010/main" val="362613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papyrus-uk.org/help-advice/about-hopelineuk" TargetMode="External"/><Relationship Id="rId13" Type="http://schemas.openxmlformats.org/officeDocument/2006/relationships/hyperlink" Target="mailto:support@sossilenceofsuicide.org" TargetMode="External"/><Relationship Id="rId18" Type="http://schemas.openxmlformats.org/officeDocument/2006/relationships/image" Target="../media/image37.png"/><Relationship Id="rId3" Type="http://schemas.openxmlformats.org/officeDocument/2006/relationships/hyperlink" Target="https://youngminds.org.uk/find-help/get-urgent-help/youngminds-crisis-messenger" TargetMode="External"/><Relationship Id="rId7" Type="http://schemas.openxmlformats.org/officeDocument/2006/relationships/hyperlink" Target="https://www.thecalmzone.net/help/webchat/" TargetMode="External"/><Relationship Id="rId12" Type="http://schemas.openxmlformats.org/officeDocument/2006/relationships/hyperlink" Target="https://sossilenceofsuicide.org/" TargetMode="External"/><Relationship Id="rId17" Type="http://schemas.openxmlformats.org/officeDocument/2006/relationships/image" Target="../media/image36.png"/><Relationship Id="rId2" Type="http://schemas.openxmlformats.org/officeDocument/2006/relationships/hyperlink" Target="https://giveusashout.org/" TargetMode="Externa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www.thecalmzone.net/" TargetMode="External"/><Relationship Id="rId11" Type="http://schemas.openxmlformats.org/officeDocument/2006/relationships/hyperlink" Target="https://sossilenceofsuicide.org/what-where-why/" TargetMode="External"/><Relationship Id="rId5" Type="http://schemas.openxmlformats.org/officeDocument/2006/relationships/hyperlink" Target="mailto:jo@samaritans.org" TargetMode="External"/><Relationship Id="rId15" Type="http://schemas.openxmlformats.org/officeDocument/2006/relationships/image" Target="../media/image34.png"/><Relationship Id="rId10" Type="http://schemas.openxmlformats.org/officeDocument/2006/relationships/hyperlink" Target="https://www.childline.org.uk/" TargetMode="External"/><Relationship Id="rId19" Type="http://schemas.openxmlformats.org/officeDocument/2006/relationships/image" Target="../media/image38.png"/><Relationship Id="rId4" Type="http://schemas.openxmlformats.org/officeDocument/2006/relationships/hyperlink" Target="https://www.samaritans.org/" TargetMode="External"/><Relationship Id="rId9" Type="http://schemas.openxmlformats.org/officeDocument/2006/relationships/hyperlink" Target="mailto:pat@papyrus-uk.org" TargetMode="External"/><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gbr01.safelinks.protection.outlook.com/?url=https%3A%2F%2Fzerosuicidealliance.com%2Fsuicide-awareness-training&amp;data=05%7C01%7Cemily.mason2%40nhs.net%7Cfbfb81a6a05a42377b5008dac264a633%7C37c354b285b047f5b22207b48d774ee3%7C0%7C0%7C638036034778339847%7CUnknown%7CTWFpbGZsb3d8eyJWIjoiMC4wLjAwMDAiLCJQIjoiV2luMzIiLCJBTiI6Ik1haWwiLCJXVCI6Mn0%3D%7C3000%7C%7C%7C&amp;sdata=2SWDfM7VEMts2S52QTo9rvcf%2F97eu4SB612oiIA1V78%3D&amp;reserved=0" TargetMode="External"/><Relationship Id="rId7" Type="http://schemas.openxmlformats.org/officeDocument/2006/relationships/image" Target="../media/image41.png"/><Relationship Id="rId2" Type="http://schemas.openxmlformats.org/officeDocument/2006/relationships/hyperlink" Target="https://gbr01.safelinks.protection.outlook.com/?url=https%3A%2F%2Fzerosuicidealliance.com%2Fsuicide-awareness-gateway-training&amp;data=05%7C01%7Cemily.mason2%40nhs.net%7Cfbfb81a6a05a42377b5008dac264a633%7C37c354b285b047f5b22207b48d774ee3%7C0%7C0%7C638036034778339847%7CUnknown%7CTWFpbGZsb3d8eyJWIjoiMC4wLjAwMDAiLCJQIjoiV2luMzIiLCJBTiI6Ik1haWwiLCJXVCI6Mn0%3D%7C3000%7C%7C%7C&amp;sdata=Q%2Bsp3XkEox5dlkhkXgBLNBS99lBDe%2FLntlamCHcEuWI%3D&amp;reserved=0"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gbr01.safelinks.protection.outlook.com/?url=https%3A%2F%2Fportal.e-lfh.org.uk%2FCatalogue&amp;data=05%7C01%7Cemily.mason2%40nhs.net%7Cfbfb81a6a05a42377b5008dac264a633%7C37c354b285b047f5b22207b48d774ee3%7C0%7C0%7C638036034778496022%7CUnknown%7CTWFpbGZsb3d8eyJWIjoiMC4wLjAwMDAiLCJQIjoiV2luMzIiLCJBTiI6Ik1haWwiLCJXVCI6Mn0%3D%7C3000%7C%7C%7C&amp;sdata=SZx0anDqh5IQlz2szlNoZk2UVmpJtTxFh9aj9cRxji8%3D&amp;reserved=0" TargetMode="External"/><Relationship Id="rId4" Type="http://schemas.openxmlformats.org/officeDocument/2006/relationships/hyperlink" Target="https://www.papyrus-uk.org/sp-ar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4.svg"/><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citizensadvice.org.uk/about-us/contact-us/contact-us/contact-us/" TargetMode="External"/><Relationship Id="rId7" Type="http://schemas.openxmlformats.org/officeDocument/2006/relationships/image" Target="../media/image6.png"/><Relationship Id="rId2" Type="http://schemas.openxmlformats.org/officeDocument/2006/relationships/hyperlink" Target="https://england.shelter.org.uk/housing_advice/eviction/how_to_deal_with_rent_arrears"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claiming-discretionary-housing-payments/claiming-discretionary-housing-payments" TargetMode="Externa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find-local-counci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trusselltrust.org/get-help/find-a-foodban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itizensadvice.org.uk/consumer/energy/energy-supply/get-help-paying-your-bills/grants-and-benefits-to-help-you-pay-your-energy-bills/#Grants_To_Help_Pay_Energy_Debts" TargetMode="External"/><Relationship Id="rId2" Type="http://schemas.openxmlformats.org/officeDocument/2006/relationships/hyperlink" Target="https://find-your-nearest-jobcentre.dwp.gov.uk/"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gov.uk/find-local-council" TargetMode="External"/><Relationship Id="rId4" Type="http://schemas.openxmlformats.org/officeDocument/2006/relationships/hyperlink" Target="https://charisgrants.com/individual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tel:08001381111" TargetMode="External"/><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hyperlink" Target="http://www.stepchange.org/" TargetMode="External"/><Relationship Id="rId7" Type="http://schemas.openxmlformats.org/officeDocument/2006/relationships/hyperlink" Target="http://www.stepchange.org.uk/" TargetMode="External"/><Relationship Id="rId12" Type="http://schemas.openxmlformats.org/officeDocument/2006/relationships/hyperlink" Target="tel:08006226151" TargetMode="External"/><Relationship Id="rId17" Type="http://schemas.openxmlformats.org/officeDocument/2006/relationships/image" Target="../media/image14.png"/><Relationship Id="rId2" Type="http://schemas.openxmlformats.org/officeDocument/2006/relationships/hyperlink" Target="https://adviser.moneyhelper.org.uk/" TargetMode="Externa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payplan.com/" TargetMode="External"/><Relationship Id="rId11" Type="http://schemas.openxmlformats.org/officeDocument/2006/relationships/hyperlink" Target="http://www.debtadvicefoundation.org/" TargetMode="External"/><Relationship Id="rId5" Type="http://schemas.openxmlformats.org/officeDocument/2006/relationships/hyperlink" Target="https://www.nationaldebtline.org/" TargetMode="External"/><Relationship Id="rId15" Type="http://schemas.openxmlformats.org/officeDocument/2006/relationships/image" Target="../media/image12.png"/><Relationship Id="rId10" Type="http://schemas.openxmlformats.org/officeDocument/2006/relationships/hyperlink" Target="tel:02031951906" TargetMode="External"/><Relationship Id="rId19" Type="http://schemas.openxmlformats.org/officeDocument/2006/relationships/image" Target="../media/image16.png"/><Relationship Id="rId4" Type="http://schemas.openxmlformats.org/officeDocument/2006/relationships/hyperlink" Target="http://www.financialwellnessgroup.co.uk/" TargetMode="External"/><Relationship Id="rId9" Type="http://schemas.openxmlformats.org/officeDocument/2006/relationships/hyperlink" Target="https://www.youthlegal.org.uk/" TargetMode="Externa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hyperlink" Target="https://assets.publishing.service.gov.uk/government/uploads/system/uploads/attachment_data/file/975986/Guidance_on_mental_health_crisis_breathing_space.pdf" TargetMode="External"/><Relationship Id="rId1" Type="http://schemas.openxmlformats.org/officeDocument/2006/relationships/slideLayout" Target="../slideLayouts/slideLayout2.xml"/><Relationship Id="rId6" Type="http://schemas.openxmlformats.org/officeDocument/2006/relationships/hyperlink" Target="https://eur03.safelinks.protection.outlook.com/?url=https%3A%2F%2Fwww.rethink.org%2Faboutus%2Fwhat-we-do%2Fmental-health-breathing-space%2F&amp;data=05%7C01%7Cgeorgia.greally%40dhsc.gov.uk%7C78a7e66c09334f41e6c108da2f64d72e%7C61278c3091a84c318c1fef4de8973a1c%7C1%7C0%7C637874407445053565%7CUnknown%7CTWFpbGZsb3d8eyJWIjoiMC4wLjAwMDAiLCJQIjoiV2luMzIiLCJBTiI6Ik1haWwiLCJXVCI6Mn0%3D%7C3000%7C%7C%7C&amp;sdata=NXB8Nk6%2FMqHSikdGCyAIFM1a2lWpqQxpTGYlFU3oXHg%3D&amp;reserved=0" TargetMode="External"/><Relationship Id="rId5" Type="http://schemas.openxmlformats.org/officeDocument/2006/relationships/hyperlink" Target="https://eur03.safelinks.protection.outlook.com/?url=https%3A%2F%2Fwww.mentalhealthandmoneyadvice.org%2Fbreathing-space-hcp%2F&amp;data=05%7C01%7Cgeorgia.greally%40dhsc.gov.uk%7C78a7e66c09334f41e6c108da2f64d72e%7C61278c3091a84c318c1fef4de8973a1c%7C1%7C0%7C637874407445053565%7CUnknown%7CTWFpbGZsb3d8eyJWIjoiMC4wLjAwMDAiLCJQIjoiV2luMzIiLCJBTiI6Ik1haWwiLCJXVCI6Mn0%3D%7C3000%7C%7C%7C&amp;sdata=RkxZjAfXby%2BVCYgKMKXgBdFdHAde8tCOwFORjrsZRgs%3D&amp;reserved=0" TargetMode="External"/><Relationship Id="rId4" Type="http://schemas.openxmlformats.org/officeDocument/2006/relationships/hyperlink" Target="https://eur03.safelinks.protection.outlook.com/?url=https%3A%2F%2Fwww.mentalhealthandmoneyadvice.org%2Fbreathing-space-amhp%2F&amp;data=05%7C01%7Cgeorgia.greally%40dhsc.gov.uk%7C78a7e66c09334f41e6c108da2f64d72e%7C61278c3091a84c318c1fef4de8973a1c%7C1%7C0%7C637874407445053565%7CUnknown%7CTWFpbGZsb3d8eyJWIjoiMC4wLjAwMDAiLCJQIjoiV2luMzIiLCJBTiI6Ik1haWwiLCJXVCI6Mn0%3D%7C3000%7C%7C%7C&amp;sdata=ROs2YMWwPwKkWPHHGOBGYXDWfrKZHSNM2aXigfT4RW8%3D&amp;reserved=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bluelighttogether.org.uk/?utm_source=mind.org.uk&amp;utm_medium=referral&amp;utm_campaign=MindBL" TargetMode="External"/><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hyperlink" Target="https://www.family-action.org.uk/" TargetMode="External"/><Relationship Id="rId21" Type="http://schemas.openxmlformats.org/officeDocument/2006/relationships/image" Target="../media/image30.png"/><Relationship Id="rId7" Type="http://schemas.openxmlformats.org/officeDocument/2006/relationships/hyperlink" Target="https://www.britishlegion.org.uk/get-support/who-we-help" TargetMode="Externa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hyperlink" Target="https://www.familylives.org.uk/how-we-can-help/confidential-helpline" TargetMode="Externa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www.britishlegion.org.uk/get-support/financial-and-employment-support/finance/grants/cost-of-living-grants" TargetMode="External"/><Relationship Id="rId11" Type="http://schemas.openxmlformats.org/officeDocument/2006/relationships/hyperlink" Target="https://www.cruse.org.uk/" TargetMode="External"/><Relationship Id="rId5" Type="http://schemas.openxmlformats.org/officeDocument/2006/relationships/hyperlink" Target="https://allcallsigns.org/article/support-for-veterans-and-their-families-as-cost-of-living-increases/" TargetMode="External"/><Relationship Id="rId15" Type="http://schemas.openxmlformats.org/officeDocument/2006/relationships/image" Target="../media/image24.png"/><Relationship Id="rId10" Type="http://schemas.openxmlformats.org/officeDocument/2006/relationships/hyperlink" Target="https://www.refuge.org.uk/" TargetMode="External"/><Relationship Id="rId19" Type="http://schemas.openxmlformats.org/officeDocument/2006/relationships/image" Target="../media/image28.png"/><Relationship Id="rId4" Type="http://schemas.openxmlformats.org/officeDocument/2006/relationships/hyperlink" Target="https://www.citizensadvice.org.uk/about-us/contact-us/contact-us/contact-us/" TargetMode="External"/><Relationship Id="rId9" Type="http://schemas.openxmlformats.org/officeDocument/2006/relationships/hyperlink" Target="https://warmspaces.org/spaces" TargetMode="External"/><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hyperlink" Target="https://www.nhs.uk/nhs-services/mental-health-services/mental-health-services-for-young-people/" TargetMode="External"/><Relationship Id="rId3" Type="http://schemas.openxmlformats.org/officeDocument/2006/relationships/hyperlink" Target="https://111.nhs.uk/" TargetMode="External"/><Relationship Id="rId7" Type="http://schemas.openxmlformats.org/officeDocument/2006/relationships/hyperlink" Target="https://www.nhs.uk/nhs-services/mental-health-services/how-to-find-local-mental-health-services/" TargetMode="External"/><Relationship Id="rId2" Type="http://schemas.openxmlformats.org/officeDocument/2006/relationships/hyperlink" Target="tel:999" TargetMode="External"/><Relationship Id="rId1" Type="http://schemas.openxmlformats.org/officeDocument/2006/relationships/slideLayout" Target="../slideLayouts/slideLayout2.xml"/><Relationship Id="rId6" Type="http://schemas.openxmlformats.org/officeDocument/2006/relationships/hyperlink" Target="https://www.nhs.uk/service-search/mental-health/find-an-urgent-mental-health-helpline" TargetMode="External"/><Relationship Id="rId11" Type="http://schemas.openxmlformats.org/officeDocument/2006/relationships/image" Target="../media/image32.png"/><Relationship Id="rId5" Type="http://schemas.openxmlformats.org/officeDocument/2006/relationships/hyperlink" Target="https://www.nhs.uk/service-search/mental-health/find-a-psychological-therapies-service/" TargetMode="External"/><Relationship Id="rId10" Type="http://schemas.openxmlformats.org/officeDocument/2006/relationships/image" Target="../media/image31.png"/><Relationship Id="rId4" Type="http://schemas.openxmlformats.org/officeDocument/2006/relationships/hyperlink" Target="tel:111" TargetMode="External"/><Relationship Id="rId9" Type="http://schemas.openxmlformats.org/officeDocument/2006/relationships/hyperlink" Target="https://www.nhs.uk/nhs-services/mental-health-services/find-care-for-your-mental-health-before-during-and-after-pregnan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44"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47"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Logo&#10;&#10;Description automatically generated">
            <a:extLst>
              <a:ext uri="{FF2B5EF4-FFF2-40B4-BE49-F238E27FC236}">
                <a16:creationId xmlns:a16="http://schemas.microsoft.com/office/drawing/2014/main" id="{5C928F13-1D45-46F3-BC40-3FE79CEDE940}"/>
              </a:ext>
            </a:extLst>
          </p:cNvPr>
          <p:cNvPicPr>
            <a:picLocks noChangeAspect="1"/>
          </p:cNvPicPr>
          <p:nvPr/>
        </p:nvPicPr>
        <p:blipFill rotWithShape="1">
          <a:blip r:embed="rId3">
            <a:extLst>
              <a:ext uri="{28A0092B-C50C-407E-A947-70E740481C1C}">
                <a14:useLocalDpi xmlns:a14="http://schemas.microsoft.com/office/drawing/2010/main" val="0"/>
              </a:ext>
            </a:extLst>
          </a:blip>
          <a:srcRect l="2387" r="1805" b="-2"/>
          <a:stretch/>
        </p:blipFill>
        <p:spPr>
          <a:xfrm>
            <a:off x="7681985" y="1065276"/>
            <a:ext cx="3851876" cy="3849624"/>
          </a:xfrm>
          <a:prstGeom prst="rect">
            <a:avLst/>
          </a:prstGeom>
        </p:spPr>
      </p:pic>
      <p:grpSp>
        <p:nvGrpSpPr>
          <p:cNvPr id="50" name="Group 49">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51" name="Freeform: Shape 50">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0B28A92-0CB9-4AF9-BBA0-7566B11BC5F5}"/>
              </a:ext>
            </a:extLst>
          </p:cNvPr>
          <p:cNvSpPr>
            <a:spLocks noGrp="1"/>
          </p:cNvSpPr>
          <p:nvPr>
            <p:ph type="ctrTitle"/>
          </p:nvPr>
        </p:nvSpPr>
        <p:spPr>
          <a:xfrm>
            <a:off x="789708" y="1014574"/>
            <a:ext cx="5633531" cy="2226769"/>
          </a:xfrm>
        </p:spPr>
        <p:txBody>
          <a:bodyPr anchor="ctr">
            <a:normAutofit/>
          </a:bodyPr>
          <a:lstStyle/>
          <a:p>
            <a:pPr algn="l"/>
            <a:r>
              <a:rPr lang="en-GB" sz="4800" dirty="0">
                <a:solidFill>
                  <a:schemeClr val="bg1"/>
                </a:solidFill>
                <a:latin typeface="Arial" panose="020B0604020202020204" pitchFamily="34" charset="0"/>
                <a:cs typeface="Arial" panose="020B0604020202020204" pitchFamily="34" charset="0"/>
              </a:rPr>
              <a:t>Winter Pressures &amp; Cost of Living </a:t>
            </a:r>
          </a:p>
        </p:txBody>
      </p:sp>
      <p:sp>
        <p:nvSpPr>
          <p:cNvPr id="3" name="Subtitle 2">
            <a:extLst>
              <a:ext uri="{FF2B5EF4-FFF2-40B4-BE49-F238E27FC236}">
                <a16:creationId xmlns:a16="http://schemas.microsoft.com/office/drawing/2014/main" id="{704BCA3F-7BEB-4D1E-BF57-31E6F39D95EE}"/>
              </a:ext>
            </a:extLst>
          </p:cNvPr>
          <p:cNvSpPr>
            <a:spLocks noGrp="1"/>
          </p:cNvSpPr>
          <p:nvPr>
            <p:ph type="subTitle" idx="1"/>
          </p:nvPr>
        </p:nvSpPr>
        <p:spPr>
          <a:xfrm>
            <a:off x="789708" y="3640633"/>
            <a:ext cx="5631417" cy="2487212"/>
          </a:xfrm>
        </p:spPr>
        <p:txBody>
          <a:bodyPr anchor="t">
            <a:normAutofit/>
          </a:bodyPr>
          <a:lstStyle/>
          <a:p>
            <a:pPr algn="l"/>
            <a:r>
              <a:rPr lang="en-GB" b="1">
                <a:solidFill>
                  <a:schemeClr val="tx2"/>
                </a:solidFill>
                <a:latin typeface="Arial" panose="020B0604020202020204" pitchFamily="34" charset="0"/>
                <a:cs typeface="Arial" panose="020B0604020202020204" pitchFamily="34" charset="0"/>
              </a:rPr>
              <a:t>Resource Pack </a:t>
            </a:r>
          </a:p>
        </p:txBody>
      </p:sp>
      <p:sp>
        <p:nvSpPr>
          <p:cNvPr id="6" name="Slide Number Placeholder 5">
            <a:extLst>
              <a:ext uri="{FF2B5EF4-FFF2-40B4-BE49-F238E27FC236}">
                <a16:creationId xmlns:a16="http://schemas.microsoft.com/office/drawing/2014/main" id="{76267DFF-7CDF-4A5D-AFAD-233B3DB54709}"/>
              </a:ext>
            </a:extLst>
          </p:cNvPr>
          <p:cNvSpPr>
            <a:spLocks noGrp="1"/>
          </p:cNvSpPr>
          <p:nvPr>
            <p:ph type="sldNum" sz="quarter" idx="12"/>
          </p:nvPr>
        </p:nvSpPr>
        <p:spPr/>
        <p:txBody>
          <a:bodyPr/>
          <a:lstStyle/>
          <a:p>
            <a:fld id="{AF6175DA-9E39-42FB-BF7B-D5C65E291904}" type="slidenum">
              <a:rPr lang="en-GB" smtClean="0"/>
              <a:t>1</a:t>
            </a:fld>
            <a:endParaRPr lang="en-GB"/>
          </a:p>
        </p:txBody>
      </p:sp>
    </p:spTree>
    <p:extLst>
      <p:ext uri="{BB962C8B-B14F-4D97-AF65-F5344CB8AC3E}">
        <p14:creationId xmlns:p14="http://schemas.microsoft.com/office/powerpoint/2010/main" val="166770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Rectangle: Rounded Corners 4">
            <a:extLst>
              <a:ext uri="{FF2B5EF4-FFF2-40B4-BE49-F238E27FC236}">
                <a16:creationId xmlns:a16="http://schemas.microsoft.com/office/drawing/2014/main" id="{9479D62C-C036-4401-8E70-1168DCDD18EC}"/>
              </a:ext>
            </a:extLst>
          </p:cNvPr>
          <p:cNvSpPr/>
          <p:nvPr/>
        </p:nvSpPr>
        <p:spPr>
          <a:xfrm>
            <a:off x="16274" y="1319867"/>
            <a:ext cx="6422914" cy="55708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a:solidFill>
                <a:srgbClr val="002060"/>
              </a:solidFill>
              <a:latin typeface="Arial" panose="020B0604020202020204" pitchFamily="34" charset="0"/>
              <a:cs typeface="Arial" panose="020B0604020202020204" pitchFamily="34" charset="0"/>
            </a:endParaRPr>
          </a:p>
          <a:p>
            <a:r>
              <a:rPr lang="en-GB" sz="1600" b="1">
                <a:solidFill>
                  <a:srgbClr val="002060"/>
                </a:solidFill>
                <a:latin typeface="Arial" panose="020B0604020202020204" pitchFamily="34" charset="0"/>
                <a:cs typeface="Arial" panose="020B0604020202020204" pitchFamily="34" charset="0"/>
              </a:rPr>
              <a:t>Message a text line</a:t>
            </a:r>
            <a:endParaRPr lang="en-GB" sz="1600">
              <a:solidFill>
                <a:srgbClr val="002060"/>
              </a:solidFill>
              <a:latin typeface="Arial" panose="020B0604020202020204" pitchFamily="34" charset="0"/>
              <a:cs typeface="Arial" panose="020B0604020202020204" pitchFamily="34" charset="0"/>
            </a:endParaRPr>
          </a:p>
          <a:p>
            <a:r>
              <a:rPr lang="en-GB" sz="1600">
                <a:solidFill>
                  <a:srgbClr val="002060"/>
                </a:solidFill>
                <a:latin typeface="Arial" panose="020B0604020202020204" pitchFamily="34" charset="0"/>
                <a:cs typeface="Arial" panose="020B0604020202020204" pitchFamily="34" charset="0"/>
              </a:rPr>
              <a:t>If you do not want to talk to someone over the phone, these text lines are open 24 hours a day, every day.</a:t>
            </a:r>
          </a:p>
          <a:p>
            <a:r>
              <a:rPr lang="en-GB" sz="1600" b="1" u="sng">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Shout Crisis Text Line</a:t>
            </a:r>
            <a:r>
              <a:rPr lang="en-GB" sz="1600" b="1">
                <a:solidFill>
                  <a:srgbClr val="002060"/>
                </a:solidFill>
                <a:latin typeface="Arial" panose="020B0604020202020204" pitchFamily="34" charset="0"/>
                <a:cs typeface="Arial" panose="020B0604020202020204" pitchFamily="34" charset="0"/>
              </a:rPr>
              <a:t> </a:t>
            </a:r>
            <a:r>
              <a:rPr lang="en-GB" sz="1600">
                <a:solidFill>
                  <a:srgbClr val="002060"/>
                </a:solidFill>
                <a:latin typeface="Arial" panose="020B0604020202020204" pitchFamily="34" charset="0"/>
                <a:cs typeface="Arial" panose="020B0604020202020204" pitchFamily="34" charset="0"/>
              </a:rPr>
              <a:t>– for everyone</a:t>
            </a:r>
          </a:p>
          <a:p>
            <a:r>
              <a:rPr lang="en-GB" sz="1600">
                <a:solidFill>
                  <a:srgbClr val="002060"/>
                </a:solidFill>
                <a:latin typeface="Arial" panose="020B0604020202020204" pitchFamily="34" charset="0"/>
                <a:cs typeface="Arial" panose="020B0604020202020204" pitchFamily="34" charset="0"/>
              </a:rPr>
              <a:t>Text "SHOUT" to 85258</a:t>
            </a:r>
          </a:p>
          <a:p>
            <a:r>
              <a:rPr lang="en-GB" sz="1600" b="1" u="sng" err="1">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YoungMinds</a:t>
            </a:r>
            <a:r>
              <a:rPr lang="en-GB" sz="1600" b="1" u="sng">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Crisis Messenger</a:t>
            </a:r>
            <a:r>
              <a:rPr lang="en-GB" sz="1600" b="1">
                <a:solidFill>
                  <a:srgbClr val="002060"/>
                </a:solidFill>
                <a:latin typeface="Arial" panose="020B0604020202020204" pitchFamily="34" charset="0"/>
                <a:cs typeface="Arial" panose="020B0604020202020204" pitchFamily="34" charset="0"/>
              </a:rPr>
              <a:t> </a:t>
            </a:r>
            <a:r>
              <a:rPr lang="en-GB" sz="1600">
                <a:solidFill>
                  <a:srgbClr val="002060"/>
                </a:solidFill>
                <a:latin typeface="Arial" panose="020B0604020202020204" pitchFamily="34" charset="0"/>
                <a:cs typeface="Arial" panose="020B0604020202020204" pitchFamily="34" charset="0"/>
              </a:rPr>
              <a:t>– for people under 19</a:t>
            </a:r>
          </a:p>
          <a:p>
            <a:r>
              <a:rPr lang="en-GB" sz="1600">
                <a:solidFill>
                  <a:srgbClr val="002060"/>
                </a:solidFill>
                <a:latin typeface="Arial" panose="020B0604020202020204" pitchFamily="34" charset="0"/>
                <a:cs typeface="Arial" panose="020B0604020202020204" pitchFamily="34" charset="0"/>
              </a:rPr>
              <a:t>Text "YM" to 85258</a:t>
            </a:r>
          </a:p>
          <a:p>
            <a:endParaRPr lang="en-GB" sz="1600" b="1">
              <a:solidFill>
                <a:srgbClr val="002060"/>
              </a:solidFill>
              <a:latin typeface="Arial" panose="020B0604020202020204" pitchFamily="34" charset="0"/>
              <a:cs typeface="Arial" panose="020B0604020202020204" pitchFamily="34" charset="0"/>
            </a:endParaRPr>
          </a:p>
          <a:p>
            <a:r>
              <a:rPr lang="en-GB" sz="1600" b="1">
                <a:solidFill>
                  <a:srgbClr val="002060"/>
                </a:solidFill>
                <a:latin typeface="Arial" panose="020B0604020202020204" pitchFamily="34" charset="0"/>
                <a:cs typeface="Arial" panose="020B0604020202020204" pitchFamily="34" charset="0"/>
              </a:rPr>
              <a:t>Talk to someone you trust</a:t>
            </a:r>
            <a:endParaRPr lang="en-GB" sz="1600">
              <a:solidFill>
                <a:srgbClr val="002060"/>
              </a:solidFill>
              <a:latin typeface="Arial" panose="020B0604020202020204" pitchFamily="34" charset="0"/>
              <a:cs typeface="Arial" panose="020B0604020202020204" pitchFamily="34" charset="0"/>
            </a:endParaRPr>
          </a:p>
          <a:p>
            <a:r>
              <a:rPr lang="en-GB" sz="1600">
                <a:solidFill>
                  <a:srgbClr val="002060"/>
                </a:solidFill>
                <a:latin typeface="Arial" panose="020B0604020202020204" pitchFamily="34" charset="0"/>
                <a:cs typeface="Arial" panose="020B0604020202020204" pitchFamily="34" charset="0"/>
              </a:rPr>
              <a:t>Let family or friends know what's going on for you. They may be able to offer support and help keep you safe.</a:t>
            </a:r>
          </a:p>
          <a:p>
            <a:r>
              <a:rPr lang="en-GB" sz="1600">
                <a:solidFill>
                  <a:srgbClr val="002060"/>
                </a:solidFill>
                <a:latin typeface="Arial" panose="020B0604020202020204" pitchFamily="34" charset="0"/>
                <a:cs typeface="Arial" panose="020B0604020202020204" pitchFamily="34" charset="0"/>
              </a:rPr>
              <a:t>There's no right or wrong way to talk about suicidal feelings – starting the conversation is what's important.</a:t>
            </a:r>
          </a:p>
          <a:p>
            <a:endParaRPr lang="en-GB" sz="1600" b="1">
              <a:solidFill>
                <a:srgbClr val="002060"/>
              </a:solidFill>
              <a:latin typeface="Arial" panose="020B0604020202020204" pitchFamily="34" charset="0"/>
              <a:cs typeface="Arial" panose="020B0604020202020204" pitchFamily="34" charset="0"/>
            </a:endParaRPr>
          </a:p>
          <a:p>
            <a:r>
              <a:rPr lang="en-GB" sz="1600" b="1">
                <a:solidFill>
                  <a:srgbClr val="002060"/>
                </a:solidFill>
                <a:latin typeface="Arial" panose="020B0604020202020204" pitchFamily="34" charset="0"/>
                <a:cs typeface="Arial" panose="020B0604020202020204" pitchFamily="34" charset="0"/>
              </a:rPr>
              <a:t>Who else you can talk to</a:t>
            </a:r>
            <a:endParaRPr lang="en-GB" sz="1600">
              <a:solidFill>
                <a:srgbClr val="002060"/>
              </a:solidFill>
              <a:latin typeface="Arial" panose="020B0604020202020204" pitchFamily="34" charset="0"/>
              <a:cs typeface="Arial" panose="020B0604020202020204" pitchFamily="34" charset="0"/>
            </a:endParaRPr>
          </a:p>
          <a:p>
            <a:r>
              <a:rPr lang="en-GB" sz="1600">
                <a:solidFill>
                  <a:srgbClr val="002060"/>
                </a:solidFill>
                <a:latin typeface="Arial" panose="020B0604020202020204" pitchFamily="34" charset="0"/>
                <a:cs typeface="Arial" panose="020B0604020202020204" pitchFamily="34" charset="0"/>
              </a:rPr>
              <a:t>If you find it difficult to talk to someone you know, you could:</a:t>
            </a:r>
          </a:p>
          <a:p>
            <a:pPr lvl="0"/>
            <a:r>
              <a:rPr lang="en-GB" sz="1600">
                <a:solidFill>
                  <a:srgbClr val="002060"/>
                </a:solidFill>
                <a:latin typeface="Arial" panose="020B0604020202020204" pitchFamily="34" charset="0"/>
                <a:cs typeface="Arial" panose="020B0604020202020204" pitchFamily="34" charset="0"/>
              </a:rPr>
              <a:t>call a GP – ask for an emergency appointment</a:t>
            </a:r>
          </a:p>
          <a:p>
            <a:pPr lvl="0"/>
            <a:r>
              <a:rPr lang="en-GB" sz="1600">
                <a:solidFill>
                  <a:srgbClr val="002060"/>
                </a:solidFill>
                <a:latin typeface="Arial" panose="020B0604020202020204" pitchFamily="34" charset="0"/>
                <a:cs typeface="Arial" panose="020B0604020202020204" pitchFamily="34" charset="0"/>
              </a:rPr>
              <a:t>call 111 out of hours – they will help you find the support and help you need</a:t>
            </a:r>
          </a:p>
          <a:p>
            <a:pPr lvl="0"/>
            <a:r>
              <a:rPr lang="en-GB" sz="1600">
                <a:solidFill>
                  <a:srgbClr val="002060"/>
                </a:solidFill>
                <a:latin typeface="Arial" panose="020B0604020202020204" pitchFamily="34" charset="0"/>
                <a:cs typeface="Arial" panose="020B0604020202020204" pitchFamily="34" charset="0"/>
              </a:rPr>
              <a:t>contact your mental health crisis team – if you have one</a:t>
            </a:r>
          </a:p>
        </p:txBody>
      </p:sp>
      <p:sp>
        <p:nvSpPr>
          <p:cNvPr id="21" name="Rectangle: Rounded Corners 20">
            <a:extLst>
              <a:ext uri="{FF2B5EF4-FFF2-40B4-BE49-F238E27FC236}">
                <a16:creationId xmlns:a16="http://schemas.microsoft.com/office/drawing/2014/main" id="{45764C69-8D2D-480D-8A4E-FA8E75BADD37}"/>
              </a:ext>
            </a:extLst>
          </p:cNvPr>
          <p:cNvSpPr/>
          <p:nvPr/>
        </p:nvSpPr>
        <p:spPr>
          <a:xfrm>
            <a:off x="6536210" y="90373"/>
            <a:ext cx="5552869" cy="667725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rgbClr val="002060"/>
                </a:solidFill>
                <a:latin typeface="Arial" panose="020B0604020202020204" pitchFamily="34" charset="0"/>
                <a:cs typeface="Arial" panose="020B0604020202020204" pitchFamily="34" charset="0"/>
              </a:rPr>
              <a:t>Phone a helpline</a:t>
            </a:r>
            <a:endParaRPr lang="en-GB" sz="1400">
              <a:solidFill>
                <a:srgbClr val="002060"/>
              </a:solidFill>
              <a:latin typeface="Arial" panose="020B0604020202020204" pitchFamily="34" charset="0"/>
              <a:cs typeface="Arial" panose="020B0604020202020204" pitchFamily="34" charset="0"/>
            </a:endParaRPr>
          </a:p>
          <a:p>
            <a:r>
              <a:rPr lang="en-GB" sz="1400">
                <a:solidFill>
                  <a:srgbClr val="002060"/>
                </a:solidFill>
                <a:latin typeface="Arial" panose="020B0604020202020204" pitchFamily="34" charset="0"/>
                <a:cs typeface="Arial" panose="020B0604020202020204" pitchFamily="34" charset="0"/>
              </a:rPr>
              <a:t>These free helplines are there to help when you're feeling down or desperate.</a:t>
            </a:r>
          </a:p>
          <a:p>
            <a:r>
              <a:rPr lang="en-GB" sz="1400">
                <a:solidFill>
                  <a:srgbClr val="002060"/>
                </a:solidFill>
                <a:latin typeface="Arial" panose="020B0604020202020204" pitchFamily="34" charset="0"/>
                <a:cs typeface="Arial" panose="020B0604020202020204" pitchFamily="34" charset="0"/>
              </a:rPr>
              <a:t>Unless it says otherwise, they're open 24 hours a day, every day.</a:t>
            </a:r>
          </a:p>
          <a:p>
            <a:r>
              <a:rPr lang="en-GB" sz="1400">
                <a:solidFill>
                  <a:srgbClr val="002060"/>
                </a:solidFill>
                <a:latin typeface="Arial" panose="020B0604020202020204" pitchFamily="34" charset="0"/>
                <a:cs typeface="Arial" panose="020B0604020202020204" pitchFamily="34" charset="0"/>
              </a:rPr>
              <a:t>You can also call these helplines for advice if you’re worried about someone else.</a:t>
            </a:r>
          </a:p>
          <a:p>
            <a:endParaRPr lang="en-GB" sz="1400" b="1"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GB" sz="1400" b="1"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Samaritans</a:t>
            </a:r>
            <a:r>
              <a:rPr lang="en-GB" sz="1400">
                <a:solidFill>
                  <a:srgbClr val="002060"/>
                </a:solidFill>
                <a:latin typeface="Arial" panose="020B0604020202020204" pitchFamily="34" charset="0"/>
                <a:cs typeface="Arial" panose="020B0604020202020204" pitchFamily="34" charset="0"/>
              </a:rPr>
              <a:t> – for everyone</a:t>
            </a:r>
            <a:br>
              <a:rPr lang="en-GB" sz="1400">
                <a:solidFill>
                  <a:srgbClr val="002060"/>
                </a:solidFill>
                <a:latin typeface="Arial" panose="020B0604020202020204" pitchFamily="34" charset="0"/>
                <a:cs typeface="Arial" panose="020B0604020202020204" pitchFamily="34" charset="0"/>
              </a:rPr>
            </a:br>
            <a:r>
              <a:rPr lang="en-GB" sz="1400">
                <a:solidFill>
                  <a:srgbClr val="002060"/>
                </a:solidFill>
                <a:latin typeface="Arial" panose="020B0604020202020204" pitchFamily="34" charset="0"/>
                <a:cs typeface="Arial" panose="020B0604020202020204" pitchFamily="34" charset="0"/>
              </a:rPr>
              <a:t>Call 116 123</a:t>
            </a:r>
            <a:br>
              <a:rPr lang="en-GB" sz="1400">
                <a:solidFill>
                  <a:srgbClr val="002060"/>
                </a:solidFill>
                <a:latin typeface="Arial" panose="020B0604020202020204" pitchFamily="34" charset="0"/>
                <a:cs typeface="Arial" panose="020B0604020202020204" pitchFamily="34" charset="0"/>
              </a:rPr>
            </a:br>
            <a:r>
              <a:rPr lang="en-GB" sz="1400">
                <a:solidFill>
                  <a:srgbClr val="002060"/>
                </a:solidFill>
                <a:latin typeface="Arial" panose="020B0604020202020204" pitchFamily="34" charset="0"/>
                <a:cs typeface="Arial" panose="020B0604020202020204" pitchFamily="34" charset="0"/>
              </a:rPr>
              <a:t>Email </a:t>
            </a:r>
            <a:r>
              <a:rPr lang="en-GB" sz="1400" u="sng">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jo@samaritans.org</a:t>
            </a:r>
            <a:endParaRPr lang="en-GB" sz="1400">
              <a:solidFill>
                <a:srgbClr val="002060"/>
              </a:solidFill>
              <a:latin typeface="Arial" panose="020B0604020202020204" pitchFamily="34" charset="0"/>
              <a:cs typeface="Arial" panose="020B0604020202020204" pitchFamily="34" charset="0"/>
            </a:endParaRPr>
          </a:p>
          <a:p>
            <a:endParaRPr lang="en-GB" sz="1400" b="1" u="sng">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r>
              <a:rPr lang="en-GB" sz="1400" b="1" u="sng">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Campaign Against Living Miserably (CALM)</a:t>
            </a:r>
            <a:br>
              <a:rPr lang="en-GB" sz="1400">
                <a:solidFill>
                  <a:srgbClr val="002060"/>
                </a:solidFill>
                <a:latin typeface="Arial" panose="020B0604020202020204" pitchFamily="34" charset="0"/>
                <a:cs typeface="Arial" panose="020B0604020202020204" pitchFamily="34" charset="0"/>
              </a:rPr>
            </a:br>
            <a:r>
              <a:rPr lang="en-GB" sz="1400">
                <a:solidFill>
                  <a:srgbClr val="002060"/>
                </a:solidFill>
                <a:latin typeface="Arial" panose="020B0604020202020204" pitchFamily="34" charset="0"/>
                <a:cs typeface="Arial" panose="020B0604020202020204" pitchFamily="34" charset="0"/>
              </a:rPr>
              <a:t>Call 0800 58 58 58 – 5pm to midnight every day</a:t>
            </a:r>
            <a:br>
              <a:rPr lang="en-GB" sz="1400">
                <a:solidFill>
                  <a:srgbClr val="002060"/>
                </a:solidFill>
                <a:latin typeface="Arial" panose="020B0604020202020204" pitchFamily="34" charset="0"/>
                <a:cs typeface="Arial" panose="020B0604020202020204" pitchFamily="34" charset="0"/>
              </a:rPr>
            </a:br>
            <a:r>
              <a:rPr lang="en-GB" sz="1400">
                <a:solidFill>
                  <a:srgbClr val="002060"/>
                </a:solidFill>
                <a:latin typeface="Arial" panose="020B0604020202020204" pitchFamily="34" charset="0"/>
                <a:cs typeface="Arial" panose="020B0604020202020204" pitchFamily="34" charset="0"/>
              </a:rPr>
              <a:t>Visit the </a:t>
            </a:r>
            <a:r>
              <a:rPr lang="en-GB" sz="1400" u="sng">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webchat page</a:t>
            </a:r>
            <a:endParaRPr lang="en-GB" sz="1400">
              <a:solidFill>
                <a:srgbClr val="002060"/>
              </a:solidFill>
              <a:latin typeface="Arial" panose="020B0604020202020204" pitchFamily="34" charset="0"/>
              <a:cs typeface="Arial" panose="020B0604020202020204" pitchFamily="34" charset="0"/>
            </a:endParaRPr>
          </a:p>
          <a:p>
            <a:endParaRPr lang="en-GB" sz="1400" b="1" u="sng">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a:p>
            <a:r>
              <a:rPr lang="en-GB" sz="1400" b="1" u="sng">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Papyrus</a:t>
            </a:r>
            <a:r>
              <a:rPr lang="en-GB" sz="1400">
                <a:solidFill>
                  <a:srgbClr val="002060"/>
                </a:solidFill>
                <a:latin typeface="Arial" panose="020B0604020202020204" pitchFamily="34" charset="0"/>
                <a:cs typeface="Arial" panose="020B0604020202020204" pitchFamily="34" charset="0"/>
              </a:rPr>
              <a:t> – for people under 35</a:t>
            </a:r>
            <a:br>
              <a:rPr lang="en-GB" sz="1400">
                <a:solidFill>
                  <a:srgbClr val="002060"/>
                </a:solidFill>
                <a:latin typeface="Arial" panose="020B0604020202020204" pitchFamily="34" charset="0"/>
                <a:cs typeface="Arial" panose="020B0604020202020204" pitchFamily="34" charset="0"/>
              </a:rPr>
            </a:br>
            <a:r>
              <a:rPr lang="en-GB" sz="1400">
                <a:solidFill>
                  <a:srgbClr val="002060"/>
                </a:solidFill>
                <a:latin typeface="Arial" panose="020B0604020202020204" pitchFamily="34" charset="0"/>
                <a:cs typeface="Arial" panose="020B0604020202020204" pitchFamily="34" charset="0"/>
              </a:rPr>
              <a:t>Call 0800 068 41 41 – 9am to midnight every day</a:t>
            </a:r>
            <a:br>
              <a:rPr lang="en-GB" sz="1400">
                <a:solidFill>
                  <a:srgbClr val="002060"/>
                </a:solidFill>
                <a:latin typeface="Arial" panose="020B0604020202020204" pitchFamily="34" charset="0"/>
                <a:cs typeface="Arial" panose="020B0604020202020204" pitchFamily="34" charset="0"/>
              </a:rPr>
            </a:br>
            <a:r>
              <a:rPr lang="en-GB" sz="1400">
                <a:solidFill>
                  <a:srgbClr val="002060"/>
                </a:solidFill>
                <a:latin typeface="Arial" panose="020B0604020202020204" pitchFamily="34" charset="0"/>
                <a:cs typeface="Arial" panose="020B0604020202020204" pitchFamily="34" charset="0"/>
              </a:rPr>
              <a:t>Text 07860 039967</a:t>
            </a:r>
            <a:br>
              <a:rPr lang="en-GB" sz="1400">
                <a:solidFill>
                  <a:srgbClr val="002060"/>
                </a:solidFill>
                <a:latin typeface="Arial" panose="020B0604020202020204" pitchFamily="34" charset="0"/>
                <a:cs typeface="Arial" panose="020B0604020202020204" pitchFamily="34" charset="0"/>
              </a:rPr>
            </a:br>
            <a:r>
              <a:rPr lang="en-GB" sz="1400">
                <a:solidFill>
                  <a:srgbClr val="002060"/>
                </a:solidFill>
                <a:latin typeface="Arial" panose="020B0604020202020204" pitchFamily="34" charset="0"/>
                <a:cs typeface="Arial" panose="020B0604020202020204" pitchFamily="34" charset="0"/>
              </a:rPr>
              <a:t>Email </a:t>
            </a:r>
            <a:r>
              <a:rPr lang="en-GB" sz="1400" u="sng">
                <a:solidFill>
                  <a:srgbClr val="00206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pat@papyrus-uk.org</a:t>
            </a:r>
            <a:endParaRPr lang="en-GB" sz="1400">
              <a:solidFill>
                <a:srgbClr val="002060"/>
              </a:solidFill>
              <a:latin typeface="Arial" panose="020B0604020202020204" pitchFamily="34" charset="0"/>
              <a:cs typeface="Arial" panose="020B0604020202020204" pitchFamily="34" charset="0"/>
            </a:endParaRPr>
          </a:p>
          <a:p>
            <a:endParaRPr lang="en-GB" sz="1400" b="1" u="sng">
              <a:solidFill>
                <a:srgbClr val="00206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r>
              <a:rPr lang="en-GB" sz="1400" b="1" u="sng">
                <a:solidFill>
                  <a:srgbClr val="00206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Childline</a:t>
            </a:r>
            <a:r>
              <a:rPr lang="en-GB" sz="1400">
                <a:solidFill>
                  <a:srgbClr val="002060"/>
                </a:solidFill>
                <a:latin typeface="Arial" panose="020B0604020202020204" pitchFamily="34" charset="0"/>
                <a:cs typeface="Arial" panose="020B0604020202020204" pitchFamily="34" charset="0"/>
              </a:rPr>
              <a:t> – for children and young people under 19</a:t>
            </a:r>
            <a:br>
              <a:rPr lang="en-GB" sz="1400">
                <a:solidFill>
                  <a:srgbClr val="002060"/>
                </a:solidFill>
                <a:latin typeface="Arial" panose="020B0604020202020204" pitchFamily="34" charset="0"/>
                <a:cs typeface="Arial" panose="020B0604020202020204" pitchFamily="34" charset="0"/>
              </a:rPr>
            </a:br>
            <a:r>
              <a:rPr lang="en-GB" sz="1400">
                <a:solidFill>
                  <a:srgbClr val="002060"/>
                </a:solidFill>
                <a:latin typeface="Arial" panose="020B0604020202020204" pitchFamily="34" charset="0"/>
                <a:cs typeface="Arial" panose="020B0604020202020204" pitchFamily="34" charset="0"/>
              </a:rPr>
              <a:t>Call 0800 1111 – the number will not show up on your phone bill</a:t>
            </a:r>
          </a:p>
          <a:p>
            <a:endParaRPr lang="en-GB" sz="1400" b="1" u="sng">
              <a:solidFill>
                <a:srgbClr val="00206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endParaRPr>
          </a:p>
          <a:p>
            <a:r>
              <a:rPr lang="en-GB" sz="1400" b="1" u="sng">
                <a:solidFill>
                  <a:srgbClr val="002060"/>
                </a:solidFill>
                <a:latin typeface="Arial" panose="020B0604020202020204" pitchFamily="34" charset="0"/>
                <a:cs typeface="Arial" panose="020B0604020202020204" pitchFamily="34" charset="0"/>
                <a:hlinkClick r:id="rId12"/>
              </a:rPr>
              <a:t>SOS Silence of Suicide</a:t>
            </a:r>
            <a:r>
              <a:rPr lang="en-GB" sz="1400" b="1" u="sng">
                <a:solidFill>
                  <a:srgbClr val="002060"/>
                </a:solidFill>
                <a:latin typeface="Arial" panose="020B0604020202020204" pitchFamily="34" charset="0"/>
                <a:cs typeface="Arial" panose="020B0604020202020204" pitchFamily="34" charset="0"/>
              </a:rPr>
              <a:t> - </a:t>
            </a:r>
            <a:r>
              <a:rPr lang="en-GB" sz="1400">
                <a:solidFill>
                  <a:srgbClr val="002060"/>
                </a:solidFill>
                <a:latin typeface="Arial" panose="020B0604020202020204" pitchFamily="34" charset="0"/>
                <a:cs typeface="Arial" panose="020B0604020202020204" pitchFamily="34" charset="0"/>
              </a:rPr>
              <a:t>for everyone</a:t>
            </a:r>
            <a:br>
              <a:rPr lang="en-GB" sz="1400">
                <a:solidFill>
                  <a:srgbClr val="002060"/>
                </a:solidFill>
                <a:latin typeface="Arial" panose="020B0604020202020204" pitchFamily="34" charset="0"/>
                <a:cs typeface="Arial" panose="020B0604020202020204" pitchFamily="34" charset="0"/>
              </a:rPr>
            </a:br>
            <a:r>
              <a:rPr lang="en-GB" sz="1400">
                <a:solidFill>
                  <a:srgbClr val="002060"/>
                </a:solidFill>
                <a:latin typeface="Arial" panose="020B0604020202020204" pitchFamily="34" charset="0"/>
                <a:cs typeface="Arial" panose="020B0604020202020204" pitchFamily="34" charset="0"/>
              </a:rPr>
              <a:t>Call 0300 1020 505 – 4pm to midnight every day</a:t>
            </a:r>
            <a:br>
              <a:rPr lang="en-GB" sz="1400">
                <a:solidFill>
                  <a:srgbClr val="002060"/>
                </a:solidFill>
                <a:latin typeface="Arial" panose="020B0604020202020204" pitchFamily="34" charset="0"/>
                <a:cs typeface="Arial" panose="020B0604020202020204" pitchFamily="34" charset="0"/>
              </a:rPr>
            </a:br>
            <a:r>
              <a:rPr lang="en-GB" sz="1400">
                <a:solidFill>
                  <a:srgbClr val="002060"/>
                </a:solidFill>
                <a:latin typeface="Arial" panose="020B0604020202020204" pitchFamily="34" charset="0"/>
                <a:cs typeface="Arial" panose="020B0604020202020204" pitchFamily="34" charset="0"/>
              </a:rPr>
              <a:t>Email </a:t>
            </a:r>
            <a:r>
              <a:rPr lang="en-GB" sz="1400" u="sng">
                <a:solidFill>
                  <a:srgbClr val="002060"/>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support@sossilenceofsuicide.org</a:t>
            </a:r>
            <a:endParaRPr lang="en-GB" sz="140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069EA08-5A95-438B-9816-F0BCCAC7D354}"/>
              </a:ext>
            </a:extLst>
          </p:cNvPr>
          <p:cNvSpPr txBox="1"/>
          <p:nvPr/>
        </p:nvSpPr>
        <p:spPr>
          <a:xfrm>
            <a:off x="12873" y="-32683"/>
            <a:ext cx="6788231" cy="1261884"/>
          </a:xfrm>
          <a:prstGeom prst="rect">
            <a:avLst/>
          </a:prstGeom>
          <a:noFill/>
        </p:spPr>
        <p:txBody>
          <a:bodyPr wrap="square" lIns="91440" tIns="45720" rIns="91440" bIns="45720" rtlCol="0" anchor="t">
            <a:spAutoFit/>
          </a:bodyPr>
          <a:lstStyle/>
          <a:p>
            <a:r>
              <a:rPr lang="en-GB" sz="2800" b="1">
                <a:solidFill>
                  <a:srgbClr val="002060"/>
                </a:solidFill>
                <a:latin typeface="Arial"/>
                <a:cs typeface="Arial"/>
              </a:rPr>
              <a:t>Help for managing suicidal thoughts</a:t>
            </a:r>
            <a:endParaRPr lang="en-GB" sz="2800">
              <a:solidFill>
                <a:srgbClr val="002060"/>
              </a:solidFill>
              <a:latin typeface="Arial"/>
              <a:cs typeface="Arial"/>
            </a:endParaRPr>
          </a:p>
          <a:p>
            <a:r>
              <a:rPr lang="en-GB" sz="1600" b="1">
                <a:solidFill>
                  <a:srgbClr val="002060"/>
                </a:solidFill>
                <a:latin typeface="Arial"/>
                <a:cs typeface="Arial"/>
              </a:rPr>
              <a:t>If you're feeling like you want to die, it's important to tell someone. Help and support is available right now if you need it. You do not have to struggle with difficult feelings alone</a:t>
            </a:r>
            <a:r>
              <a:rPr lang="en-GB" sz="1600">
                <a:solidFill>
                  <a:srgbClr val="002060"/>
                </a:solidFill>
                <a:latin typeface="Arial"/>
                <a:cs typeface="Arial"/>
              </a:rPr>
              <a:t>.</a:t>
            </a:r>
          </a:p>
        </p:txBody>
      </p:sp>
      <p:pic>
        <p:nvPicPr>
          <p:cNvPr id="4" name="Picture 3">
            <a:extLst>
              <a:ext uri="{FF2B5EF4-FFF2-40B4-BE49-F238E27FC236}">
                <a16:creationId xmlns:a16="http://schemas.microsoft.com/office/drawing/2014/main" id="{012F81FE-254B-4DDF-A3B5-962D6CF27D35}"/>
              </a:ext>
            </a:extLst>
          </p:cNvPr>
          <p:cNvPicPr>
            <a:picLocks noChangeAspect="1"/>
          </p:cNvPicPr>
          <p:nvPr/>
        </p:nvPicPr>
        <p:blipFill>
          <a:blip r:embed="rId14"/>
          <a:stretch>
            <a:fillRect/>
          </a:stretch>
        </p:blipFill>
        <p:spPr>
          <a:xfrm>
            <a:off x="4627348" y="2286636"/>
            <a:ext cx="1009650" cy="723900"/>
          </a:xfrm>
          <a:prstGeom prst="rect">
            <a:avLst/>
          </a:prstGeom>
        </p:spPr>
      </p:pic>
      <p:pic>
        <p:nvPicPr>
          <p:cNvPr id="6" name="Picture 5">
            <a:extLst>
              <a:ext uri="{FF2B5EF4-FFF2-40B4-BE49-F238E27FC236}">
                <a16:creationId xmlns:a16="http://schemas.microsoft.com/office/drawing/2014/main" id="{0D8606D6-310D-4C45-A491-0E7135AA3952}"/>
              </a:ext>
            </a:extLst>
          </p:cNvPr>
          <p:cNvPicPr>
            <a:picLocks noChangeAspect="1"/>
          </p:cNvPicPr>
          <p:nvPr/>
        </p:nvPicPr>
        <p:blipFill>
          <a:blip r:embed="rId15"/>
          <a:stretch>
            <a:fillRect/>
          </a:stretch>
        </p:blipFill>
        <p:spPr>
          <a:xfrm>
            <a:off x="4212644" y="3240463"/>
            <a:ext cx="1775208" cy="634577"/>
          </a:xfrm>
          <a:prstGeom prst="rect">
            <a:avLst/>
          </a:prstGeom>
        </p:spPr>
      </p:pic>
      <p:pic>
        <p:nvPicPr>
          <p:cNvPr id="7" name="Picture 6">
            <a:extLst>
              <a:ext uri="{FF2B5EF4-FFF2-40B4-BE49-F238E27FC236}">
                <a16:creationId xmlns:a16="http://schemas.microsoft.com/office/drawing/2014/main" id="{0ACA931D-1F6A-4CD0-A608-9013E6727875}"/>
              </a:ext>
            </a:extLst>
          </p:cNvPr>
          <p:cNvPicPr>
            <a:picLocks noChangeAspect="1"/>
          </p:cNvPicPr>
          <p:nvPr/>
        </p:nvPicPr>
        <p:blipFill>
          <a:blip r:embed="rId16"/>
          <a:stretch>
            <a:fillRect/>
          </a:stretch>
        </p:blipFill>
        <p:spPr>
          <a:xfrm>
            <a:off x="9206813" y="2111928"/>
            <a:ext cx="1582536" cy="508956"/>
          </a:xfrm>
          <a:prstGeom prst="rect">
            <a:avLst/>
          </a:prstGeom>
        </p:spPr>
      </p:pic>
      <p:pic>
        <p:nvPicPr>
          <p:cNvPr id="8" name="Picture 7">
            <a:extLst>
              <a:ext uri="{FF2B5EF4-FFF2-40B4-BE49-F238E27FC236}">
                <a16:creationId xmlns:a16="http://schemas.microsoft.com/office/drawing/2014/main" id="{4CED1D82-5982-49BF-86A0-CEA520024376}"/>
              </a:ext>
            </a:extLst>
          </p:cNvPr>
          <p:cNvPicPr>
            <a:picLocks noChangeAspect="1"/>
          </p:cNvPicPr>
          <p:nvPr/>
        </p:nvPicPr>
        <p:blipFill>
          <a:blip r:embed="rId17"/>
          <a:stretch>
            <a:fillRect/>
          </a:stretch>
        </p:blipFill>
        <p:spPr>
          <a:xfrm>
            <a:off x="10771033" y="3010536"/>
            <a:ext cx="671397" cy="431612"/>
          </a:xfrm>
          <a:prstGeom prst="rect">
            <a:avLst/>
          </a:prstGeom>
        </p:spPr>
      </p:pic>
      <p:pic>
        <p:nvPicPr>
          <p:cNvPr id="9" name="Picture 8">
            <a:extLst>
              <a:ext uri="{FF2B5EF4-FFF2-40B4-BE49-F238E27FC236}">
                <a16:creationId xmlns:a16="http://schemas.microsoft.com/office/drawing/2014/main" id="{36947645-B1DE-4303-B4D8-7F368D2E4A50}"/>
              </a:ext>
            </a:extLst>
          </p:cNvPr>
          <p:cNvPicPr>
            <a:picLocks noChangeAspect="1"/>
          </p:cNvPicPr>
          <p:nvPr/>
        </p:nvPicPr>
        <p:blipFill>
          <a:blip r:embed="rId18"/>
          <a:stretch>
            <a:fillRect/>
          </a:stretch>
        </p:blipFill>
        <p:spPr>
          <a:xfrm>
            <a:off x="9274312" y="4302009"/>
            <a:ext cx="1447538" cy="462782"/>
          </a:xfrm>
          <a:prstGeom prst="rect">
            <a:avLst/>
          </a:prstGeom>
        </p:spPr>
      </p:pic>
      <p:pic>
        <p:nvPicPr>
          <p:cNvPr id="10" name="Picture 9">
            <a:extLst>
              <a:ext uri="{FF2B5EF4-FFF2-40B4-BE49-F238E27FC236}">
                <a16:creationId xmlns:a16="http://schemas.microsoft.com/office/drawing/2014/main" id="{6784DD85-C650-4CC8-943D-2E805D0FBBF4}"/>
              </a:ext>
            </a:extLst>
          </p:cNvPr>
          <p:cNvPicPr>
            <a:picLocks noChangeAspect="1"/>
          </p:cNvPicPr>
          <p:nvPr/>
        </p:nvPicPr>
        <p:blipFill>
          <a:blip r:embed="rId19"/>
          <a:stretch>
            <a:fillRect/>
          </a:stretch>
        </p:blipFill>
        <p:spPr>
          <a:xfrm>
            <a:off x="7257536" y="5346229"/>
            <a:ext cx="1148222" cy="361039"/>
          </a:xfrm>
          <a:prstGeom prst="rect">
            <a:avLst/>
          </a:prstGeom>
        </p:spPr>
      </p:pic>
      <p:pic>
        <p:nvPicPr>
          <p:cNvPr id="11" name="Picture 10">
            <a:extLst>
              <a:ext uri="{FF2B5EF4-FFF2-40B4-BE49-F238E27FC236}">
                <a16:creationId xmlns:a16="http://schemas.microsoft.com/office/drawing/2014/main" id="{E28144A6-43D5-4C62-99BA-4C3060BC72D0}"/>
              </a:ext>
            </a:extLst>
          </p:cNvPr>
          <p:cNvPicPr>
            <a:picLocks noChangeAspect="1"/>
          </p:cNvPicPr>
          <p:nvPr/>
        </p:nvPicPr>
        <p:blipFill rotWithShape="1">
          <a:blip r:embed="rId20"/>
          <a:srcRect l="9228" t="3924"/>
          <a:stretch/>
        </p:blipFill>
        <p:spPr>
          <a:xfrm>
            <a:off x="10836662" y="5623073"/>
            <a:ext cx="742323" cy="813761"/>
          </a:xfrm>
          <a:prstGeom prst="rect">
            <a:avLst/>
          </a:prstGeom>
        </p:spPr>
      </p:pic>
    </p:spTree>
    <p:extLst>
      <p:ext uri="{BB962C8B-B14F-4D97-AF65-F5344CB8AC3E}">
        <p14:creationId xmlns:p14="http://schemas.microsoft.com/office/powerpoint/2010/main" val="252801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1" name="Rectangle: Rounded Corners 20">
            <a:extLst>
              <a:ext uri="{FF2B5EF4-FFF2-40B4-BE49-F238E27FC236}">
                <a16:creationId xmlns:a16="http://schemas.microsoft.com/office/drawing/2014/main" id="{45764C69-8D2D-480D-8A4E-FA8E75BADD37}"/>
              </a:ext>
            </a:extLst>
          </p:cNvPr>
          <p:cNvSpPr/>
          <p:nvPr/>
        </p:nvSpPr>
        <p:spPr>
          <a:xfrm>
            <a:off x="593912" y="632741"/>
            <a:ext cx="5552869" cy="586344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rgbClr val="002060"/>
                </a:solidFill>
                <a:latin typeface="Arial"/>
                <a:ea typeface="Calibri" panose="020F0502020204030204" pitchFamily="34" charset="0"/>
                <a:cs typeface="Arial"/>
              </a:rPr>
              <a:t>Take part in the Zero Suicide Alliance free suicide prevention training online, it takes no more than 20minutes to complete. The course will teach you how to recognise the warning signs and safeguard someone that could be contemplating suicide.</a:t>
            </a:r>
          </a:p>
          <a:p>
            <a:endParaRPr lang="en-GB" sz="1200">
              <a:latin typeface="Arial" panose="020B0604020202020204" pitchFamily="34" charset="0"/>
              <a:ea typeface="Calibri" panose="020F0502020204030204" pitchFamily="34" charset="0"/>
              <a:cs typeface="Arial" panose="020B0604020202020204" pitchFamily="34" charset="0"/>
            </a:endParaRPr>
          </a:p>
          <a:p>
            <a:r>
              <a:rPr lang="en-GB" sz="1200" u="sng">
                <a:solidFill>
                  <a:srgbClr val="0000FF"/>
                </a:solidFill>
                <a:latin typeface="Arial"/>
                <a:ea typeface="Calibri" panose="020F0502020204030204" pitchFamily="34" charset="0"/>
                <a:cs typeface="Arial"/>
                <a:hlinkClick r:id="rId2">
                  <a:extLst>
                    <a:ext uri="{A12FA001-AC4F-418D-AE19-62706E023703}">
                      <ahyp:hlinkClr xmlns:ahyp="http://schemas.microsoft.com/office/drawing/2018/hyperlinkcolor" val="tx"/>
                    </a:ext>
                  </a:extLst>
                </a:hlinkClick>
              </a:rPr>
              <a:t>Suicide Awareness Training (gateway)</a:t>
            </a:r>
            <a:endParaRPr lang="en-GB" sz="1200">
              <a:latin typeface="Arial"/>
              <a:ea typeface="Calibri" panose="020F0502020204030204" pitchFamily="34" charset="0"/>
              <a:cs typeface="Arial"/>
            </a:endParaRPr>
          </a:p>
          <a:p>
            <a:endParaRPr lang="en-GB" sz="1200">
              <a:latin typeface="Arial" panose="020B0604020202020204" pitchFamily="34" charset="0"/>
              <a:ea typeface="Calibri" panose="020F0502020204030204" pitchFamily="34" charset="0"/>
              <a:cs typeface="Arial" panose="020B0604020202020204" pitchFamily="34" charset="0"/>
            </a:endParaRPr>
          </a:p>
          <a:p>
            <a:r>
              <a:rPr lang="en-GB" sz="1200" u="sng">
                <a:solidFill>
                  <a:srgbClr val="0000FF"/>
                </a:solidFill>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Suicide Awareness Training (full version)</a:t>
            </a:r>
            <a:endParaRPr lang="en-GB" sz="1200" u="sng">
              <a:solidFill>
                <a:srgbClr val="0000FF"/>
              </a:solidFill>
              <a:latin typeface="Arial"/>
              <a:ea typeface="Calibri" panose="020F0502020204030204" pitchFamily="34" charset="0"/>
              <a:cs typeface="Arial"/>
            </a:endParaRPr>
          </a:p>
          <a:p>
            <a:endParaRPr lang="en-GB" sz="1200" u="sng">
              <a:solidFill>
                <a:srgbClr val="0000FF"/>
              </a:solidFill>
              <a:latin typeface="Arial" panose="020B0604020202020204" pitchFamily="34" charset="0"/>
              <a:ea typeface="Calibri" panose="020F050202020403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hlinkClick r:id="rId4"/>
            </a:endParaRPr>
          </a:p>
          <a:p>
            <a:endParaRPr lang="en-GB" sz="1200">
              <a:latin typeface="Arial" panose="020B0604020202020204" pitchFamily="34" charset="0"/>
              <a:cs typeface="Arial" panose="020B0604020202020204" pitchFamily="34" charset="0"/>
              <a:hlinkClick r:id="rId4"/>
            </a:endParaRPr>
          </a:p>
          <a:p>
            <a:endParaRPr lang="en-GB" sz="1200">
              <a:latin typeface="Arial" panose="020B0604020202020204" pitchFamily="34" charset="0"/>
              <a:cs typeface="Arial" panose="020B0604020202020204" pitchFamily="34" charset="0"/>
              <a:hlinkClick r:id="rId4"/>
            </a:endParaRPr>
          </a:p>
          <a:p>
            <a:r>
              <a:rPr lang="en-GB" sz="1200">
                <a:latin typeface="Arial"/>
                <a:cs typeface="Arial"/>
                <a:hlinkClick r:id="rId4"/>
              </a:rPr>
              <a:t>SP-ARK | Suicide Prevention Training | Papyrus UK (papyrus-uk.org)</a:t>
            </a:r>
            <a:endParaRPr lang="en-GB" sz="1200">
              <a:latin typeface="Arial"/>
              <a:cs typeface="Arial"/>
            </a:endParaRPr>
          </a:p>
          <a:p>
            <a:r>
              <a:rPr lang="en-GB" sz="1200" b="1">
                <a:solidFill>
                  <a:srgbClr val="002060"/>
                </a:solidFill>
                <a:latin typeface="Arial"/>
                <a:cs typeface="Arial"/>
              </a:rPr>
              <a:t>SP-ARK </a:t>
            </a:r>
            <a:r>
              <a:rPr lang="en-GB" sz="1200">
                <a:solidFill>
                  <a:srgbClr val="002060"/>
                </a:solidFill>
                <a:latin typeface="Arial"/>
                <a:cs typeface="Arial"/>
              </a:rPr>
              <a:t>Suicide Prevention – Awareness, Resource, Knowledge. An introduction to PAPYRUS and Suicide Prevention</a:t>
            </a:r>
          </a:p>
          <a:p>
            <a:r>
              <a:rPr lang="en-GB" sz="1200">
                <a:solidFill>
                  <a:srgbClr val="002060"/>
                </a:solidFill>
                <a:latin typeface="Arial"/>
                <a:cs typeface="Arial"/>
              </a:rPr>
              <a:t>The key objectives are:</a:t>
            </a:r>
          </a:p>
          <a:p>
            <a:pPr>
              <a:buFont typeface="Arial" panose="020B0604020202020204" pitchFamily="34" charset="0"/>
              <a:buChar char="•"/>
            </a:pPr>
            <a:r>
              <a:rPr lang="en-GB" sz="1200">
                <a:solidFill>
                  <a:srgbClr val="002060"/>
                </a:solidFill>
                <a:latin typeface="Arial"/>
                <a:cs typeface="Arial"/>
              </a:rPr>
              <a:t>To increase awareness of Suicide and Suicide Prevention</a:t>
            </a:r>
          </a:p>
          <a:p>
            <a:pPr>
              <a:buFont typeface="Arial" panose="020B0604020202020204" pitchFamily="34" charset="0"/>
              <a:buChar char="•"/>
            </a:pPr>
            <a:r>
              <a:rPr lang="en-GB" sz="1200">
                <a:solidFill>
                  <a:srgbClr val="002060"/>
                </a:solidFill>
                <a:latin typeface="Arial"/>
                <a:cs typeface="Arial"/>
              </a:rPr>
              <a:t>To provide information about PAPYRUS – Prevention of Young Suicide</a:t>
            </a:r>
          </a:p>
          <a:p>
            <a:pPr>
              <a:buFont typeface="Arial" panose="020B0604020202020204" pitchFamily="34" charset="0"/>
              <a:buChar char="•"/>
            </a:pPr>
            <a:r>
              <a:rPr lang="en-GB" sz="1200">
                <a:solidFill>
                  <a:srgbClr val="002060"/>
                </a:solidFill>
                <a:latin typeface="Arial"/>
                <a:cs typeface="Arial"/>
              </a:rPr>
              <a:t>To develop hope and encourage action for a suicide safer community</a:t>
            </a:r>
          </a:p>
          <a:p>
            <a:pPr>
              <a:buFont typeface="Arial" panose="020B0604020202020204" pitchFamily="34" charset="0"/>
              <a:buChar char="•"/>
            </a:pPr>
            <a:r>
              <a:rPr lang="en-GB" sz="1200">
                <a:solidFill>
                  <a:srgbClr val="002060"/>
                </a:solidFill>
                <a:latin typeface="Arial"/>
                <a:cs typeface="Arial"/>
              </a:rPr>
              <a:t>To understand the importance of self-care.</a:t>
            </a:r>
          </a:p>
          <a:p>
            <a:endParaRPr lang="en-GB" sz="120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D069EA08-5A95-438B-9816-F0BCCAC7D354}"/>
              </a:ext>
            </a:extLst>
          </p:cNvPr>
          <p:cNvSpPr txBox="1"/>
          <p:nvPr/>
        </p:nvSpPr>
        <p:spPr>
          <a:xfrm>
            <a:off x="106854" y="-32683"/>
            <a:ext cx="8135988" cy="707886"/>
          </a:xfrm>
          <a:prstGeom prst="rect">
            <a:avLst/>
          </a:prstGeom>
          <a:noFill/>
        </p:spPr>
        <p:txBody>
          <a:bodyPr wrap="square" lIns="91440" tIns="45720" rIns="91440" bIns="45720" rtlCol="0" anchor="t">
            <a:spAutoFit/>
          </a:bodyPr>
          <a:lstStyle/>
          <a:p>
            <a:r>
              <a:rPr lang="en-GB" sz="4000" b="1">
                <a:solidFill>
                  <a:srgbClr val="002060"/>
                </a:solidFill>
                <a:latin typeface="Arial"/>
                <a:cs typeface="Arial"/>
              </a:rPr>
              <a:t>Training in Suicide Prevention</a:t>
            </a:r>
            <a:endParaRPr lang="en-GB" sz="4000">
              <a:solidFill>
                <a:srgbClr val="002060"/>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3F81D152-0770-48D2-9A41-93793C2C3539}"/>
              </a:ext>
            </a:extLst>
          </p:cNvPr>
          <p:cNvSpPr/>
          <p:nvPr/>
        </p:nvSpPr>
        <p:spPr>
          <a:xfrm>
            <a:off x="6149630" y="652538"/>
            <a:ext cx="5294853" cy="591054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rgbClr val="002060"/>
                </a:solidFill>
                <a:latin typeface="Arial"/>
                <a:cs typeface="Arial"/>
              </a:rPr>
              <a:t>“We need to talk about suicide: helping everyone to feel more confident to talk about suicide” is an e-learning programme that has been developed for the wider public health workforce including voluntary sector, emergency services, prison staff and prison listeners and all staff in health and social care.</a:t>
            </a:r>
          </a:p>
          <a:p>
            <a:endParaRPr lang="en-GB" sz="1200">
              <a:solidFill>
                <a:srgbClr val="002060"/>
              </a:solidFill>
              <a:latin typeface="Arial" panose="020B0604020202020204" pitchFamily="34" charset="0"/>
              <a:cs typeface="Arial" panose="020B0604020202020204" pitchFamily="34" charset="0"/>
            </a:endParaRPr>
          </a:p>
          <a:p>
            <a:r>
              <a:rPr lang="en-GB" sz="1200">
                <a:solidFill>
                  <a:srgbClr val="002060"/>
                </a:solidFill>
                <a:latin typeface="Arial"/>
                <a:cs typeface="Arial"/>
              </a:rPr>
              <a:t>Almost everyone thinking about suicide doesn’t want to stop living – they just want to stop the pain and distress they are feeling. Talking about suicide does not make someone more likely to take their own lives. Another person showing compassion and care can only make things better, not worse.</a:t>
            </a:r>
          </a:p>
          <a:p>
            <a:endParaRPr lang="en-GB" sz="1200">
              <a:solidFill>
                <a:srgbClr val="002060"/>
              </a:solidFill>
              <a:latin typeface="Arial" panose="020B0604020202020204" pitchFamily="34" charset="0"/>
              <a:cs typeface="Arial" panose="020B0604020202020204" pitchFamily="34" charset="0"/>
            </a:endParaRPr>
          </a:p>
          <a:p>
            <a:r>
              <a:rPr lang="en-GB" sz="1200">
                <a:solidFill>
                  <a:srgbClr val="002060"/>
                </a:solidFill>
                <a:latin typeface="Arial"/>
                <a:cs typeface="Arial"/>
              </a:rPr>
              <a:t>The programme is based on four storylines of people who are at increased risk of dying by suicide.  During these four video scenarios, the learner will have the opportunity to reflect on their own learning. The learner will be able to complete the entire programme at once, which takes approximately between 60 and 90 minutes, or complete at their own pace in smaller sections.</a:t>
            </a:r>
          </a:p>
          <a:p>
            <a:endParaRPr lang="en-GB" sz="1200">
              <a:solidFill>
                <a:srgbClr val="002060"/>
              </a:solidFill>
              <a:latin typeface="Arial" panose="020B0604020202020204" pitchFamily="34" charset="0"/>
              <a:cs typeface="Arial" panose="020B0604020202020204" pitchFamily="34" charset="0"/>
            </a:endParaRPr>
          </a:p>
          <a:p>
            <a:r>
              <a:rPr lang="en-GB" sz="1200">
                <a:solidFill>
                  <a:srgbClr val="002060"/>
                </a:solidFill>
                <a:latin typeface="Arial"/>
                <a:cs typeface="Arial"/>
              </a:rPr>
              <a:t>The Suicide Prevention programme is freely available to access </a:t>
            </a:r>
            <a:r>
              <a:rPr lang="en-GB" sz="1200" u="sng">
                <a:solidFill>
                  <a:srgbClr val="0070C0"/>
                </a:solidFill>
                <a:latin typeface="Arial"/>
                <a:cs typeface="Arial"/>
                <a:hlinkClick r:id="rId5">
                  <a:extLst>
                    <a:ext uri="{A12FA001-AC4F-418D-AE19-62706E023703}">
                      <ahyp:hlinkClr xmlns:ahyp="http://schemas.microsoft.com/office/drawing/2018/hyperlinkcolor" val="tx"/>
                    </a:ext>
                  </a:extLst>
                </a:hlinkClick>
              </a:rPr>
              <a:t>here</a:t>
            </a:r>
            <a:endParaRPr lang="en-GB" sz="1200">
              <a:solidFill>
                <a:srgbClr val="0070C0"/>
              </a:solidFill>
              <a:latin typeface="Arial"/>
              <a:cs typeface="Arial"/>
            </a:endParaRPr>
          </a:p>
        </p:txBody>
      </p:sp>
      <p:pic>
        <p:nvPicPr>
          <p:cNvPr id="5" name="Picture 4">
            <a:extLst>
              <a:ext uri="{FF2B5EF4-FFF2-40B4-BE49-F238E27FC236}">
                <a16:creationId xmlns:a16="http://schemas.microsoft.com/office/drawing/2014/main" id="{CAA8B128-CD57-4F1D-B8CD-7EC6F8A8D214}"/>
              </a:ext>
            </a:extLst>
          </p:cNvPr>
          <p:cNvPicPr>
            <a:picLocks noChangeAspect="1"/>
          </p:cNvPicPr>
          <p:nvPr/>
        </p:nvPicPr>
        <p:blipFill>
          <a:blip r:embed="rId6"/>
          <a:stretch>
            <a:fillRect/>
          </a:stretch>
        </p:blipFill>
        <p:spPr>
          <a:xfrm>
            <a:off x="3971083" y="2288170"/>
            <a:ext cx="1133821" cy="1133821"/>
          </a:xfrm>
          <a:prstGeom prst="rect">
            <a:avLst/>
          </a:prstGeom>
        </p:spPr>
      </p:pic>
      <p:pic>
        <p:nvPicPr>
          <p:cNvPr id="10" name="Picture 9">
            <a:extLst>
              <a:ext uri="{FF2B5EF4-FFF2-40B4-BE49-F238E27FC236}">
                <a16:creationId xmlns:a16="http://schemas.microsoft.com/office/drawing/2014/main" id="{4C2D4484-88FC-4C27-85ED-DC9E7118A59C}"/>
              </a:ext>
            </a:extLst>
          </p:cNvPr>
          <p:cNvPicPr>
            <a:picLocks noChangeAspect="1"/>
          </p:cNvPicPr>
          <p:nvPr/>
        </p:nvPicPr>
        <p:blipFill>
          <a:blip r:embed="rId7"/>
          <a:stretch>
            <a:fillRect/>
          </a:stretch>
        </p:blipFill>
        <p:spPr>
          <a:xfrm>
            <a:off x="6557284" y="889375"/>
            <a:ext cx="4485116" cy="719440"/>
          </a:xfrm>
          <a:prstGeom prst="rect">
            <a:avLst/>
          </a:prstGeom>
        </p:spPr>
      </p:pic>
      <p:pic>
        <p:nvPicPr>
          <p:cNvPr id="11" name="Picture 10">
            <a:extLst>
              <a:ext uri="{FF2B5EF4-FFF2-40B4-BE49-F238E27FC236}">
                <a16:creationId xmlns:a16="http://schemas.microsoft.com/office/drawing/2014/main" id="{E0295F93-9221-49FF-AC56-B8F806DB8469}"/>
              </a:ext>
            </a:extLst>
          </p:cNvPr>
          <p:cNvPicPr>
            <a:picLocks noChangeAspect="1"/>
          </p:cNvPicPr>
          <p:nvPr/>
        </p:nvPicPr>
        <p:blipFill>
          <a:blip r:embed="rId8"/>
          <a:stretch>
            <a:fillRect/>
          </a:stretch>
        </p:blipFill>
        <p:spPr>
          <a:xfrm>
            <a:off x="3971083" y="5185051"/>
            <a:ext cx="1450974" cy="463336"/>
          </a:xfrm>
          <a:prstGeom prst="rect">
            <a:avLst/>
          </a:prstGeom>
        </p:spPr>
      </p:pic>
    </p:spTree>
    <p:extLst>
      <p:ext uri="{BB962C8B-B14F-4D97-AF65-F5344CB8AC3E}">
        <p14:creationId xmlns:p14="http://schemas.microsoft.com/office/powerpoint/2010/main" val="101831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1" name="Rectangle: Rounded Corners 20">
            <a:extLst>
              <a:ext uri="{FF2B5EF4-FFF2-40B4-BE49-F238E27FC236}">
                <a16:creationId xmlns:a16="http://schemas.microsoft.com/office/drawing/2014/main" id="{45764C69-8D2D-480D-8A4E-FA8E75BADD37}"/>
              </a:ext>
            </a:extLst>
          </p:cNvPr>
          <p:cNvSpPr/>
          <p:nvPr/>
        </p:nvSpPr>
        <p:spPr>
          <a:xfrm>
            <a:off x="593912" y="632741"/>
            <a:ext cx="5552869" cy="586344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1200" dirty="0">
              <a:solidFill>
                <a:srgbClr val="002060"/>
              </a:solidFill>
              <a:latin typeface="Arial"/>
              <a:ea typeface="Calibri"/>
              <a:cs typeface="Arial"/>
            </a:endParaRPr>
          </a:p>
          <a:p>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Oxfordshire Integrated Care Board</a:t>
            </a:r>
          </a:p>
          <a:p>
            <a:pPr algn="ct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Sandford Gate, East Point Business Park, Littlemore, Oxford, OX4 6LB</a:t>
            </a:r>
            <a:endParaRPr lang="en-GB" sz="12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D069EA08-5A95-438B-9816-F0BCCAC7D354}"/>
              </a:ext>
            </a:extLst>
          </p:cNvPr>
          <p:cNvSpPr txBox="1"/>
          <p:nvPr/>
        </p:nvSpPr>
        <p:spPr>
          <a:xfrm>
            <a:off x="106854" y="-32683"/>
            <a:ext cx="11160175" cy="707886"/>
          </a:xfrm>
          <a:prstGeom prst="rect">
            <a:avLst/>
          </a:prstGeom>
          <a:noFill/>
        </p:spPr>
        <p:txBody>
          <a:bodyPr wrap="square" lIns="91440" tIns="45720" rIns="91440" bIns="45720" rtlCol="0" anchor="t">
            <a:spAutoFit/>
          </a:bodyPr>
          <a:lstStyle/>
          <a:p>
            <a:r>
              <a:rPr lang="en-GB" sz="4000" b="1" dirty="0">
                <a:solidFill>
                  <a:srgbClr val="002060"/>
                </a:solidFill>
                <a:latin typeface="Arial"/>
                <a:cs typeface="Arial"/>
              </a:rPr>
              <a:t>Local Resources: (name of ICB/Area)</a:t>
            </a:r>
            <a:endParaRPr lang="en-GB" sz="4000" dirty="0">
              <a:solidFill>
                <a:srgbClr val="002060"/>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3F81D152-0770-48D2-9A41-93793C2C3539}"/>
              </a:ext>
            </a:extLst>
          </p:cNvPr>
          <p:cNvSpPr/>
          <p:nvPr/>
        </p:nvSpPr>
        <p:spPr>
          <a:xfrm>
            <a:off x="6149630" y="652538"/>
            <a:ext cx="5294853" cy="591054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1200" dirty="0">
              <a:solidFill>
                <a:srgbClr val="002060"/>
              </a:solidFill>
              <a:latin typeface="Arial"/>
              <a:cs typeface="Arial"/>
            </a:endParaRPr>
          </a:p>
        </p:txBody>
      </p:sp>
    </p:spTree>
    <p:extLst>
      <p:ext uri="{BB962C8B-B14F-4D97-AF65-F5344CB8AC3E}">
        <p14:creationId xmlns:p14="http://schemas.microsoft.com/office/powerpoint/2010/main" val="286536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Content Placeholder 2">
            <a:extLst>
              <a:ext uri="{FF2B5EF4-FFF2-40B4-BE49-F238E27FC236}">
                <a16:creationId xmlns:a16="http://schemas.microsoft.com/office/drawing/2014/main" id="{B5884A50-B765-4846-9FCF-0ECFBA492D15}"/>
              </a:ext>
            </a:extLst>
          </p:cNvPr>
          <p:cNvSpPr>
            <a:spLocks noGrp="1"/>
          </p:cNvSpPr>
          <p:nvPr>
            <p:ph idx="1"/>
          </p:nvPr>
        </p:nvSpPr>
        <p:spPr>
          <a:xfrm>
            <a:off x="790418" y="816205"/>
            <a:ext cx="10239946" cy="5160790"/>
          </a:xfrm>
        </p:spPr>
        <p:txBody>
          <a:bodyPr anchor="ctr">
            <a:normAutofit/>
          </a:bodyPr>
          <a:lstStyle/>
          <a:p>
            <a:pPr marL="0" indent="0">
              <a:buNone/>
            </a:pPr>
            <a:endParaRPr lang="en-GB" sz="1800">
              <a:solidFill>
                <a:schemeClr val="bg1"/>
              </a:solidFill>
            </a:endParaRPr>
          </a:p>
          <a:p>
            <a:pPr marL="0" indent="0">
              <a:buNone/>
            </a:pPr>
            <a:endParaRPr lang="en-GB" sz="1800">
              <a:solidFill>
                <a:schemeClr val="bg1"/>
              </a:solidFill>
            </a:endParaRPr>
          </a:p>
        </p:txBody>
      </p:sp>
      <p:sp>
        <p:nvSpPr>
          <p:cNvPr id="4" name="TextBox 3">
            <a:extLst>
              <a:ext uri="{FF2B5EF4-FFF2-40B4-BE49-F238E27FC236}">
                <a16:creationId xmlns:a16="http://schemas.microsoft.com/office/drawing/2014/main" id="{DD394CC6-9678-4EC0-A66E-904C461D74A1}"/>
              </a:ext>
            </a:extLst>
          </p:cNvPr>
          <p:cNvSpPr txBox="1"/>
          <p:nvPr/>
        </p:nvSpPr>
        <p:spPr>
          <a:xfrm>
            <a:off x="104520" y="-17790"/>
            <a:ext cx="6046709" cy="707886"/>
          </a:xfrm>
          <a:prstGeom prst="rect">
            <a:avLst/>
          </a:prstGeom>
          <a:noFill/>
        </p:spPr>
        <p:txBody>
          <a:bodyPr wrap="square" rtlCol="0">
            <a:spAutoFit/>
          </a:bodyPr>
          <a:lstStyle/>
          <a:p>
            <a:r>
              <a:rPr lang="en-GB" sz="4000" b="1">
                <a:solidFill>
                  <a:srgbClr val="002060"/>
                </a:solidFill>
                <a:latin typeface="Arial" panose="020B0604020202020204" pitchFamily="34" charset="0"/>
                <a:cs typeface="Arial" panose="020B0604020202020204" pitchFamily="34" charset="0"/>
              </a:rPr>
              <a:t>Contents</a:t>
            </a:r>
            <a:endParaRPr lang="en-GB" sz="4000" b="1">
              <a:solidFill>
                <a:srgbClr val="002060"/>
              </a:solidFill>
            </a:endParaRPr>
          </a:p>
        </p:txBody>
      </p:sp>
      <p:sp>
        <p:nvSpPr>
          <p:cNvPr id="5" name="Slide Number Placeholder 4">
            <a:extLst>
              <a:ext uri="{FF2B5EF4-FFF2-40B4-BE49-F238E27FC236}">
                <a16:creationId xmlns:a16="http://schemas.microsoft.com/office/drawing/2014/main" id="{ED0656DE-4B6A-4770-ABB3-A77272A61135}"/>
              </a:ext>
            </a:extLst>
          </p:cNvPr>
          <p:cNvSpPr>
            <a:spLocks noGrp="1"/>
          </p:cNvSpPr>
          <p:nvPr>
            <p:ph type="sldNum" sz="quarter" idx="12"/>
          </p:nvPr>
        </p:nvSpPr>
        <p:spPr/>
        <p:txBody>
          <a:bodyPr/>
          <a:lstStyle/>
          <a:p>
            <a:fld id="{AF6175DA-9E39-42FB-BF7B-D5C65E291904}" type="slidenum">
              <a:rPr lang="en-GB" smtClean="0"/>
              <a:t>2</a:t>
            </a:fld>
            <a:endParaRPr lang="en-GB"/>
          </a:p>
        </p:txBody>
      </p:sp>
      <p:sp>
        <p:nvSpPr>
          <p:cNvPr id="2" name="TextBox 1">
            <a:extLst>
              <a:ext uri="{FF2B5EF4-FFF2-40B4-BE49-F238E27FC236}">
                <a16:creationId xmlns:a16="http://schemas.microsoft.com/office/drawing/2014/main" id="{981B902E-ADAD-481E-A710-35BB03AAC773}"/>
              </a:ext>
            </a:extLst>
          </p:cNvPr>
          <p:cNvSpPr txBox="1"/>
          <p:nvPr/>
        </p:nvSpPr>
        <p:spPr>
          <a:xfrm>
            <a:off x="1250112" y="767445"/>
            <a:ext cx="9679130" cy="4154984"/>
          </a:xfrm>
          <a:prstGeom prst="rect">
            <a:avLst/>
          </a:prstGeom>
          <a:noFill/>
        </p:spPr>
        <p:txBody>
          <a:bodyPr wrap="square" lIns="91440" tIns="45720" rIns="91440" bIns="45720" rtlCol="0" anchor="t">
            <a:spAutoFit/>
          </a:bodyPr>
          <a:lstStyle/>
          <a:p>
            <a:pPr marL="285750" indent="-285750">
              <a:buBlip>
                <a:blip r:embed="rId2">
                  <a:extLst>
                    <a:ext uri="{96DAC541-7B7A-43D3-8B79-37D633B846F1}">
                      <asvg:svgBlip xmlns:asvg="http://schemas.microsoft.com/office/drawing/2016/SVG/main" r:embed="rId3"/>
                    </a:ext>
                  </a:extLst>
                </a:blip>
              </a:buBlip>
            </a:pPr>
            <a:endParaRPr lang="en-GB" sz="240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285750" indent="-285750">
              <a:buBlip>
                <a:blip r:embed="rId2">
                  <a:extLst>
                    <a:ext uri="{96DAC541-7B7A-43D3-8B79-37D633B846F1}">
                      <asvg:svgBlip xmlns:asvg="http://schemas.microsoft.com/office/drawing/2016/SVG/main" r:embed="rId3"/>
                    </a:ext>
                  </a:extLst>
                </a:blip>
              </a:buBlip>
            </a:pPr>
            <a:endParaRPr lang="en-GB" sz="240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285750" indent="-285750">
              <a:buBlip>
                <a:blip r:embed="rId2">
                  <a:extLst>
                    <a:ext uri="{96DAC541-7B7A-43D3-8B79-37D633B846F1}">
                      <asvg:svgBlip xmlns:asvg="http://schemas.microsoft.com/office/drawing/2016/SVG/main" r:embed="rId3"/>
                    </a:ext>
                  </a:extLst>
                </a:blip>
              </a:buBlip>
            </a:pPr>
            <a:r>
              <a:rPr lang="en-GB" sz="2400" b="1">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Housing</a:t>
            </a:r>
            <a:endParaRPr lang="en-GB" sz="2400" b="1">
              <a:solidFill>
                <a:schemeClr val="bg1"/>
              </a:solidFill>
              <a:latin typeface="Arial"/>
              <a:cs typeface="Arial"/>
            </a:endParaRPr>
          </a:p>
          <a:p>
            <a:pPr marL="285750" indent="-285750">
              <a:buBlip>
                <a:blip r:embed="rId2">
                  <a:extLst>
                    <a:ext uri="{96DAC541-7B7A-43D3-8B79-37D633B846F1}">
                      <asvg:svgBlip xmlns:asvg="http://schemas.microsoft.com/office/drawing/2016/SVG/main" r:embed="rId3"/>
                    </a:ext>
                  </a:extLst>
                </a:blip>
              </a:buBlip>
            </a:pPr>
            <a:r>
              <a:rPr lang="en-GB" sz="2400" b="1">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Food</a:t>
            </a:r>
            <a:endParaRPr lang="en-GB" sz="2400" b="1">
              <a:solidFill>
                <a:schemeClr val="bg1"/>
              </a:solidFill>
              <a:latin typeface="Arial"/>
              <a:cs typeface="Arial"/>
            </a:endParaRPr>
          </a:p>
          <a:p>
            <a:pPr marL="285750" indent="-285750">
              <a:buBlip>
                <a:blip r:embed="rId2">
                  <a:extLst>
                    <a:ext uri="{96DAC541-7B7A-43D3-8B79-37D633B846F1}">
                      <asvg:svgBlip xmlns:asvg="http://schemas.microsoft.com/office/drawing/2016/SVG/main" r:embed="rId3"/>
                    </a:ext>
                  </a:extLst>
                </a:blip>
              </a:buBlip>
            </a:pPr>
            <a:r>
              <a:rPr lang="en-GB" sz="2400" b="1">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Energy Bills</a:t>
            </a:r>
            <a:endParaRPr lang="en-GB" sz="2400" b="1">
              <a:solidFill>
                <a:schemeClr val="bg1"/>
              </a:solidFill>
              <a:latin typeface="Arial"/>
              <a:cs typeface="Arial"/>
            </a:endParaRPr>
          </a:p>
          <a:p>
            <a:pPr marL="285750" indent="-285750">
              <a:buBlip>
                <a:blip r:embed="rId2">
                  <a:extLst>
                    <a:ext uri="{96DAC541-7B7A-43D3-8B79-37D633B846F1}">
                      <asvg:svgBlip xmlns:asvg="http://schemas.microsoft.com/office/drawing/2016/SVG/main" r:embed="rId3"/>
                    </a:ext>
                  </a:extLst>
                </a:blip>
              </a:buBlip>
            </a:pPr>
            <a:r>
              <a:rPr lang="en-GB" sz="24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Debt Advice</a:t>
            </a:r>
            <a:endParaRPr lang="en-GB" sz="2400" b="1">
              <a:solidFill>
                <a:schemeClr val="bg1"/>
              </a:solidFill>
              <a:latin typeface="Arial"/>
              <a:cs typeface="Arial"/>
            </a:endParaRPr>
          </a:p>
          <a:p>
            <a:pPr marL="285750" lvl="0" indent="-285750">
              <a:buBlip>
                <a:blip r:embed="rId2">
                  <a:extLst>
                    <a:ext uri="{96DAC541-7B7A-43D3-8B79-37D633B846F1}">
                      <asvg:svgBlip xmlns:asvg="http://schemas.microsoft.com/office/drawing/2016/SVG/main" r:embed="rId3"/>
                    </a:ext>
                  </a:extLst>
                </a:blip>
              </a:buBlip>
            </a:pPr>
            <a:r>
              <a:rPr lang="en-GB" sz="2400" b="1">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Mental Health Breathing Space</a:t>
            </a:r>
            <a:endParaRPr lang="en-GB" sz="2400" b="1">
              <a:solidFill>
                <a:schemeClr val="bg1"/>
              </a:solidFill>
              <a:latin typeface="Arial"/>
              <a:cs typeface="Arial"/>
            </a:endParaRPr>
          </a:p>
          <a:p>
            <a:pPr marL="285750" lvl="0" indent="-285750">
              <a:buBlip>
                <a:blip r:embed="rId2">
                  <a:extLst>
                    <a:ext uri="{96DAC541-7B7A-43D3-8B79-37D633B846F1}">
                      <asvg:svgBlip xmlns:asvg="http://schemas.microsoft.com/office/drawing/2016/SVG/main" r:embed="rId3"/>
                    </a:ext>
                  </a:extLst>
                </a:blip>
              </a:buBlip>
            </a:pPr>
            <a:r>
              <a:rPr lang="en-GB" sz="2400" b="1">
                <a:solidFill>
                  <a:schemeClr val="bg1">
                    <a:lumMod val="95000"/>
                  </a:schemeClr>
                </a:solidFill>
                <a:latin typeface="Arial"/>
                <a:cs typeface="Arial"/>
                <a:hlinkClick r:id="rId9" action="ppaction://hlinksldjump">
                  <a:extLst>
                    <a:ext uri="{A12FA001-AC4F-418D-AE19-62706E023703}">
                      <ahyp:hlinkClr xmlns:ahyp="http://schemas.microsoft.com/office/drawing/2018/hyperlinkcolor" val="tx"/>
                    </a:ext>
                  </a:extLst>
                </a:hlinkClick>
              </a:rPr>
              <a:t>Other Support (family help &amp; support)</a:t>
            </a:r>
            <a:endParaRPr lang="en-GB" sz="2400" b="1">
              <a:solidFill>
                <a:schemeClr val="bg1">
                  <a:lumMod val="95000"/>
                </a:schemeClr>
              </a:solidFill>
              <a:latin typeface="Arial"/>
              <a:cs typeface="Arial"/>
            </a:endParaRPr>
          </a:p>
          <a:p>
            <a:pPr marL="285750" indent="-285750">
              <a:buBlip>
                <a:blip r:embed="rId2">
                  <a:extLst>
                    <a:ext uri="{96DAC541-7B7A-43D3-8B79-37D633B846F1}">
                      <asvg:svgBlip xmlns:asvg="http://schemas.microsoft.com/office/drawing/2016/SVG/main" r:embed="rId3"/>
                    </a:ext>
                  </a:extLst>
                </a:blip>
              </a:buBlip>
            </a:pPr>
            <a:r>
              <a:rPr lang="en-GB" sz="2400" b="1">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rPr>
              <a:t>Mental Health Services</a:t>
            </a:r>
            <a:endParaRPr lang="en-GB" sz="2400" b="1">
              <a:solidFill>
                <a:schemeClr val="bg1"/>
              </a:solidFill>
              <a:latin typeface="Arial"/>
              <a:cs typeface="Arial"/>
            </a:endParaRPr>
          </a:p>
          <a:p>
            <a:pPr marL="285750" indent="-285750">
              <a:buBlip>
                <a:blip r:embed="rId2">
                  <a:extLst>
                    <a:ext uri="{96DAC541-7B7A-43D3-8B79-37D633B846F1}">
                      <asvg:svgBlip xmlns:asvg="http://schemas.microsoft.com/office/drawing/2016/SVG/main" r:embed="rId3"/>
                    </a:ext>
                  </a:extLst>
                </a:blip>
              </a:buBlip>
            </a:pPr>
            <a:r>
              <a:rPr lang="en-GB" sz="2400" b="1">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Help for Managing Suicidal Thoughts</a:t>
            </a:r>
            <a:endParaRPr lang="en-GB" sz="2400" b="1">
              <a:solidFill>
                <a:schemeClr val="bg1"/>
              </a:solidFill>
              <a:latin typeface="Arial"/>
              <a:cs typeface="Arial"/>
            </a:endParaRPr>
          </a:p>
          <a:p>
            <a:pPr marL="285750" indent="-285750">
              <a:buBlip>
                <a:blip r:embed="rId2">
                  <a:extLst>
                    <a:ext uri="{96DAC541-7B7A-43D3-8B79-37D633B846F1}">
                      <asvg:svgBlip xmlns:asvg="http://schemas.microsoft.com/office/drawing/2016/SVG/main" r:embed="rId3"/>
                    </a:ext>
                  </a:extLst>
                </a:blip>
              </a:buBlip>
            </a:pPr>
            <a:r>
              <a:rPr lang="en-GB" sz="2400" b="1">
                <a:solidFill>
                  <a:schemeClr val="bg1"/>
                </a:solidFill>
                <a:latin typeface="Arial"/>
                <a:cs typeface="Arial"/>
                <a:hlinkClick r:id="rId12" action="ppaction://hlinksldjump">
                  <a:extLst>
                    <a:ext uri="{A12FA001-AC4F-418D-AE19-62706E023703}">
                      <ahyp:hlinkClr xmlns:ahyp="http://schemas.microsoft.com/office/drawing/2018/hyperlinkcolor" val="tx"/>
                    </a:ext>
                  </a:extLst>
                </a:hlinkClick>
              </a:rPr>
              <a:t>Training</a:t>
            </a:r>
            <a:r>
              <a:rPr lang="en-GB" sz="2400" b="1">
                <a:solidFill>
                  <a:schemeClr val="bg1"/>
                </a:solidFill>
                <a:latin typeface="Arial"/>
                <a:cs typeface="Arial"/>
              </a:rPr>
              <a:t> </a:t>
            </a:r>
            <a:endParaRPr lang="en-GB"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82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extBox 3">
            <a:extLst>
              <a:ext uri="{FF2B5EF4-FFF2-40B4-BE49-F238E27FC236}">
                <a16:creationId xmlns:a16="http://schemas.microsoft.com/office/drawing/2014/main" id="{DD394CC6-9678-4EC0-A66E-904C461D74A1}"/>
              </a:ext>
            </a:extLst>
          </p:cNvPr>
          <p:cNvSpPr txBox="1"/>
          <p:nvPr/>
        </p:nvSpPr>
        <p:spPr>
          <a:xfrm>
            <a:off x="2660895" y="690298"/>
            <a:ext cx="2286508" cy="707886"/>
          </a:xfrm>
          <a:prstGeom prst="rect">
            <a:avLst/>
          </a:prstGeom>
          <a:noFill/>
        </p:spPr>
        <p:txBody>
          <a:bodyPr wrap="square" rtlCol="0">
            <a:spAutoFit/>
          </a:bodyPr>
          <a:lstStyle/>
          <a:p>
            <a:r>
              <a:rPr lang="en-GB" sz="4000" b="1">
                <a:solidFill>
                  <a:srgbClr val="002060"/>
                </a:solidFill>
                <a:latin typeface="Arial" panose="020B0604020202020204" pitchFamily="34" charset="0"/>
                <a:cs typeface="Arial" panose="020B0604020202020204" pitchFamily="34" charset="0"/>
              </a:rPr>
              <a:t>Housing</a:t>
            </a:r>
            <a:r>
              <a:rPr lang="en-GB" sz="4000" b="1">
                <a:solidFill>
                  <a:schemeClr val="bg1"/>
                </a:solidFill>
                <a:latin typeface="Arial" panose="020B0604020202020204" pitchFamily="34" charset="0"/>
                <a:cs typeface="Arial" panose="020B0604020202020204" pitchFamily="34" charset="0"/>
              </a:rPr>
              <a:t> </a:t>
            </a:r>
            <a:endParaRPr lang="en-GB" sz="4000" b="1">
              <a:solidFill>
                <a:schemeClr val="bg1"/>
              </a:solidFill>
            </a:endParaRPr>
          </a:p>
        </p:txBody>
      </p:sp>
      <p:sp>
        <p:nvSpPr>
          <p:cNvPr id="2" name="Slide Number Placeholder 1">
            <a:extLst>
              <a:ext uri="{FF2B5EF4-FFF2-40B4-BE49-F238E27FC236}">
                <a16:creationId xmlns:a16="http://schemas.microsoft.com/office/drawing/2014/main" id="{5C5159CF-0DB0-4EB7-AED1-A994BA099E4A}"/>
              </a:ext>
            </a:extLst>
          </p:cNvPr>
          <p:cNvSpPr>
            <a:spLocks noGrp="1"/>
          </p:cNvSpPr>
          <p:nvPr>
            <p:ph type="sldNum" sz="quarter" idx="12"/>
          </p:nvPr>
        </p:nvSpPr>
        <p:spPr/>
        <p:txBody>
          <a:bodyPr/>
          <a:lstStyle/>
          <a:p>
            <a:fld id="{AF6175DA-9E39-42FB-BF7B-D5C65E291904}" type="slidenum">
              <a:rPr lang="en-GB" smtClean="0"/>
              <a:t>3</a:t>
            </a:fld>
            <a:endParaRPr lang="en-GB"/>
          </a:p>
        </p:txBody>
      </p:sp>
      <p:sp>
        <p:nvSpPr>
          <p:cNvPr id="29" name="Rectangle: Rounded Corners 28">
            <a:extLst>
              <a:ext uri="{FF2B5EF4-FFF2-40B4-BE49-F238E27FC236}">
                <a16:creationId xmlns:a16="http://schemas.microsoft.com/office/drawing/2014/main" id="{527B3753-92AB-4CA9-9BD9-13221B5A8BBA}"/>
              </a:ext>
            </a:extLst>
          </p:cNvPr>
          <p:cNvSpPr/>
          <p:nvPr/>
        </p:nvSpPr>
        <p:spPr>
          <a:xfrm>
            <a:off x="5836880" y="734705"/>
            <a:ext cx="5105316" cy="5185111"/>
          </a:xfrm>
          <a:prstGeom prst="roundRect">
            <a:avLst/>
          </a:prstGeom>
          <a:solidFill>
            <a:schemeClr val="bg1">
              <a:lumMod val="95000"/>
            </a:schemeClr>
          </a:solidFill>
          <a:ln>
            <a:solidFill>
              <a:srgbClr val="89B0B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en-GB">
                <a:solidFill>
                  <a:srgbClr val="002060"/>
                </a:solidFill>
                <a:latin typeface="Arial" panose="020B0604020202020204" pitchFamily="34" charset="0"/>
                <a:cs typeface="Arial" panose="020B0604020202020204" pitchFamily="34" charset="0"/>
              </a:rPr>
              <a:t>If you are a private tenant not in receipt of benefits,</a:t>
            </a:r>
            <a:r>
              <a:rPr lang="en-GB" b="1">
                <a:solidFill>
                  <a:srgbClr val="002060"/>
                </a:solidFill>
                <a:latin typeface="Arial" panose="020B0604020202020204" pitchFamily="34" charset="0"/>
                <a:cs typeface="Arial" panose="020B0604020202020204" pitchFamily="34" charset="0"/>
              </a:rPr>
              <a:t> </a:t>
            </a:r>
            <a:r>
              <a:rPr lang="en-GB" b="1">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Shelter</a:t>
            </a:r>
            <a:r>
              <a:rPr lang="en-GB" b="1">
                <a:solidFill>
                  <a:srgbClr val="002060"/>
                </a:solidFill>
                <a:latin typeface="Arial" panose="020B0604020202020204" pitchFamily="34" charset="0"/>
                <a:cs typeface="Arial" panose="020B0604020202020204" pitchFamily="34" charset="0"/>
              </a:rPr>
              <a:t> </a:t>
            </a:r>
            <a:r>
              <a:rPr lang="en-GB">
                <a:solidFill>
                  <a:srgbClr val="002060"/>
                </a:solidFill>
                <a:latin typeface="Arial" panose="020B0604020202020204" pitchFamily="34" charset="0"/>
                <a:cs typeface="Arial" panose="020B0604020202020204" pitchFamily="34" charset="0"/>
              </a:rPr>
              <a:t>is the best point of contact if you’re behind on rent.</a:t>
            </a:r>
          </a:p>
          <a:p>
            <a:r>
              <a:rPr lang="en-GB">
                <a:solidFill>
                  <a:srgbClr val="002060"/>
                </a:solidFill>
                <a:latin typeface="Arial" panose="020B0604020202020204" pitchFamily="34" charset="0"/>
                <a:cs typeface="Arial" panose="020B0604020202020204" pitchFamily="34" charset="0"/>
              </a:rPr>
              <a:t> </a:t>
            </a:r>
          </a:p>
          <a:p>
            <a:endParaRPr lang="en-GB">
              <a:solidFill>
                <a:srgbClr val="002060"/>
              </a:solidFill>
              <a:latin typeface="Arial" panose="020B0604020202020204" pitchFamily="34" charset="0"/>
              <a:cs typeface="Arial" panose="020B0604020202020204" pitchFamily="34" charset="0"/>
            </a:endParaRPr>
          </a:p>
          <a:p>
            <a:endParaRPr lang="en-GB">
              <a:solidFill>
                <a:srgbClr val="002060"/>
              </a:solidFill>
              <a:latin typeface="Arial" panose="020B0604020202020204" pitchFamily="34" charset="0"/>
              <a:cs typeface="Arial" panose="020B0604020202020204" pitchFamily="34" charset="0"/>
            </a:endParaRPr>
          </a:p>
          <a:p>
            <a:r>
              <a:rPr lang="en-GB">
                <a:solidFill>
                  <a:srgbClr val="002060"/>
                </a:solidFill>
                <a:latin typeface="Arial" panose="020B0604020202020204" pitchFamily="34" charset="0"/>
                <a:cs typeface="Arial" panose="020B0604020202020204" pitchFamily="34" charset="0"/>
              </a:rPr>
              <a:t>If you are a homeowner </a:t>
            </a:r>
            <a:r>
              <a:rPr lang="en-GB" b="1" u="sng">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Citizen’s Advice</a:t>
            </a:r>
            <a:r>
              <a:rPr lang="en-GB" b="1">
                <a:solidFill>
                  <a:srgbClr val="002060"/>
                </a:solidFill>
                <a:latin typeface="Arial" panose="020B0604020202020204" pitchFamily="34" charset="0"/>
                <a:cs typeface="Arial" panose="020B0604020202020204" pitchFamily="34" charset="0"/>
              </a:rPr>
              <a:t> </a:t>
            </a:r>
            <a:r>
              <a:rPr lang="en-GB">
                <a:solidFill>
                  <a:srgbClr val="002060"/>
                </a:solidFill>
                <a:latin typeface="Arial" panose="020B0604020202020204" pitchFamily="34" charset="0"/>
                <a:cs typeface="Arial" panose="020B0604020202020204" pitchFamily="34" charset="0"/>
              </a:rPr>
              <a:t>can help you to claim Support for Mortgage Interest from the government (if you are eligible). </a:t>
            </a:r>
          </a:p>
        </p:txBody>
      </p:sp>
      <p:pic>
        <p:nvPicPr>
          <p:cNvPr id="12" name="Picture 11">
            <a:extLst>
              <a:ext uri="{FF2B5EF4-FFF2-40B4-BE49-F238E27FC236}">
                <a16:creationId xmlns:a16="http://schemas.microsoft.com/office/drawing/2014/main" id="{D24DC830-9071-470C-BAF9-39F07360818A}"/>
              </a:ext>
            </a:extLst>
          </p:cNvPr>
          <p:cNvPicPr>
            <a:picLocks noChangeAspect="1"/>
          </p:cNvPicPr>
          <p:nvPr/>
        </p:nvPicPr>
        <p:blipFill>
          <a:blip r:embed="rId4">
            <a:extLst>
              <a:ext uri="{BEBA8EAE-BF5A-486C-A8C5-ECC9F3942E4B}">
                <a14:imgProps xmlns:a14="http://schemas.microsoft.com/office/drawing/2010/main">
                  <a14:imgLayer r:embed="rId5">
                    <a14:imgEffect>
                      <a14:artisticMarker/>
                    </a14:imgEffect>
                  </a14:imgLayer>
                </a14:imgProps>
              </a:ext>
            </a:extLst>
          </a:blip>
          <a:stretch>
            <a:fillRect/>
          </a:stretch>
        </p:blipFill>
        <p:spPr>
          <a:xfrm>
            <a:off x="7269256" y="4470378"/>
            <a:ext cx="833883" cy="859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Rounded Corners 9">
            <a:extLst>
              <a:ext uri="{FF2B5EF4-FFF2-40B4-BE49-F238E27FC236}">
                <a16:creationId xmlns:a16="http://schemas.microsoft.com/office/drawing/2014/main" id="{0813077D-E6F6-4119-A0BE-A5201ECC1C9E}"/>
              </a:ext>
            </a:extLst>
          </p:cNvPr>
          <p:cNvSpPr/>
          <p:nvPr/>
        </p:nvSpPr>
        <p:spPr>
          <a:xfrm>
            <a:off x="1019033" y="1453284"/>
            <a:ext cx="3916818" cy="4453551"/>
          </a:xfrm>
          <a:prstGeom prst="roundRect">
            <a:avLst/>
          </a:prstGeom>
          <a:solidFill>
            <a:schemeClr val="bg1">
              <a:lumMod val="95000"/>
            </a:schemeClr>
          </a:solidFill>
          <a:ln>
            <a:solidFill>
              <a:srgbClr val="89B0B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a:solidFill>
                  <a:srgbClr val="002060"/>
                </a:solidFill>
                <a:latin typeface="Arial"/>
                <a:cs typeface="Arial"/>
              </a:rPr>
              <a:t>Accessing support will depend on whether or not you are in receipt of Housing Benefit or Universal Credit. Those claiming Housing Benefit can apply for a DHP (</a:t>
            </a:r>
            <a:r>
              <a:rPr lang="en-GB" b="1">
                <a:solidFill>
                  <a:srgbClr val="002060"/>
                </a:solidFill>
                <a:latin typeface="Arial"/>
                <a:cs typeface="Arial"/>
                <a:hlinkClick r:id="rId6">
                  <a:extLst>
                    <a:ext uri="{A12FA001-AC4F-418D-AE19-62706E023703}">
                      <ahyp:hlinkClr xmlns:ahyp="http://schemas.microsoft.com/office/drawing/2018/hyperlinkcolor" val="tx"/>
                    </a:ext>
                  </a:extLst>
                </a:hlinkClick>
              </a:rPr>
              <a:t>discretionary housing payment</a:t>
            </a:r>
            <a:r>
              <a:rPr lang="en-GB">
                <a:solidFill>
                  <a:srgbClr val="002060"/>
                </a:solidFill>
                <a:latin typeface="Arial"/>
                <a:cs typeface="Arial"/>
              </a:rPr>
              <a:t>) from their local council if the benefit doesn’t cover their rent.</a:t>
            </a:r>
          </a:p>
        </p:txBody>
      </p:sp>
      <p:pic>
        <p:nvPicPr>
          <p:cNvPr id="30" name="Picture 29">
            <a:extLst>
              <a:ext uri="{FF2B5EF4-FFF2-40B4-BE49-F238E27FC236}">
                <a16:creationId xmlns:a16="http://schemas.microsoft.com/office/drawing/2014/main" id="{A87829A7-64CF-40C5-8259-CE09851884F8}"/>
              </a:ext>
            </a:extLst>
          </p:cNvPr>
          <p:cNvPicPr>
            <a:picLocks noChangeAspect="1"/>
          </p:cNvPicPr>
          <p:nvPr/>
        </p:nvPicPr>
        <p:blipFill rotWithShape="1">
          <a:blip r:embed="rId7"/>
          <a:srcRect t="13278"/>
          <a:stretch/>
        </p:blipFill>
        <p:spPr>
          <a:xfrm>
            <a:off x="8765508" y="2596671"/>
            <a:ext cx="1151463" cy="841959"/>
          </a:xfrm>
          <a:prstGeom prst="rect">
            <a:avLst/>
          </a:prstGeom>
          <a:noFill/>
          <a:ln>
            <a:noFill/>
          </a:ln>
        </p:spPr>
      </p:pic>
      <p:pic>
        <p:nvPicPr>
          <p:cNvPr id="6" name="Picture 5">
            <a:extLst>
              <a:ext uri="{FF2B5EF4-FFF2-40B4-BE49-F238E27FC236}">
                <a16:creationId xmlns:a16="http://schemas.microsoft.com/office/drawing/2014/main" id="{FB8E6235-6201-4E2A-A1BA-7EB411CE190E}"/>
              </a:ext>
            </a:extLst>
          </p:cNvPr>
          <p:cNvPicPr>
            <a:picLocks noChangeAspect="1"/>
          </p:cNvPicPr>
          <p:nvPr/>
        </p:nvPicPr>
        <p:blipFill>
          <a:blip r:embed="rId8"/>
          <a:stretch>
            <a:fillRect/>
          </a:stretch>
        </p:blipFill>
        <p:spPr>
          <a:xfrm>
            <a:off x="2955068" y="4662768"/>
            <a:ext cx="1517971" cy="477643"/>
          </a:xfrm>
          <a:prstGeom prst="rect">
            <a:avLst/>
          </a:prstGeom>
        </p:spPr>
      </p:pic>
    </p:spTree>
    <p:extLst>
      <p:ext uri="{BB962C8B-B14F-4D97-AF65-F5344CB8AC3E}">
        <p14:creationId xmlns:p14="http://schemas.microsoft.com/office/powerpoint/2010/main" val="28490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extBox 3">
            <a:extLst>
              <a:ext uri="{FF2B5EF4-FFF2-40B4-BE49-F238E27FC236}">
                <a16:creationId xmlns:a16="http://schemas.microsoft.com/office/drawing/2014/main" id="{DD394CC6-9678-4EC0-A66E-904C461D74A1}"/>
              </a:ext>
            </a:extLst>
          </p:cNvPr>
          <p:cNvSpPr txBox="1"/>
          <p:nvPr/>
        </p:nvSpPr>
        <p:spPr>
          <a:xfrm>
            <a:off x="3417166" y="4214007"/>
            <a:ext cx="1530021" cy="707886"/>
          </a:xfrm>
          <a:prstGeom prst="rect">
            <a:avLst/>
          </a:prstGeom>
          <a:noFill/>
        </p:spPr>
        <p:txBody>
          <a:bodyPr wrap="square" rtlCol="0">
            <a:spAutoFit/>
          </a:bodyPr>
          <a:lstStyle/>
          <a:p>
            <a:r>
              <a:rPr lang="en-GB" sz="4000" b="1">
                <a:solidFill>
                  <a:srgbClr val="002060"/>
                </a:solidFill>
                <a:latin typeface="Arial" panose="020B0604020202020204" pitchFamily="34" charset="0"/>
                <a:cs typeface="Arial" panose="020B0604020202020204" pitchFamily="34" charset="0"/>
              </a:rPr>
              <a:t>Food</a:t>
            </a:r>
            <a:r>
              <a:rPr lang="en-GB" sz="4000" b="1">
                <a:solidFill>
                  <a:schemeClr val="bg1"/>
                </a:solidFill>
                <a:latin typeface="Arial" panose="020B0604020202020204" pitchFamily="34" charset="0"/>
                <a:cs typeface="Arial" panose="020B0604020202020204" pitchFamily="34" charset="0"/>
              </a:rPr>
              <a:t> </a:t>
            </a:r>
            <a:endParaRPr lang="en-GB" sz="4000" b="1">
              <a:solidFill>
                <a:schemeClr val="bg1"/>
              </a:solidFill>
            </a:endParaRPr>
          </a:p>
        </p:txBody>
      </p:sp>
      <p:sp>
        <p:nvSpPr>
          <p:cNvPr id="2" name="Slide Number Placeholder 1">
            <a:extLst>
              <a:ext uri="{FF2B5EF4-FFF2-40B4-BE49-F238E27FC236}">
                <a16:creationId xmlns:a16="http://schemas.microsoft.com/office/drawing/2014/main" id="{5C5159CF-0DB0-4EB7-AED1-A994BA099E4A}"/>
              </a:ext>
            </a:extLst>
          </p:cNvPr>
          <p:cNvSpPr>
            <a:spLocks noGrp="1"/>
          </p:cNvSpPr>
          <p:nvPr>
            <p:ph type="sldNum" sz="quarter" idx="12"/>
          </p:nvPr>
        </p:nvSpPr>
        <p:spPr/>
        <p:txBody>
          <a:bodyPr/>
          <a:lstStyle/>
          <a:p>
            <a:fld id="{AF6175DA-9E39-42FB-BF7B-D5C65E291904}" type="slidenum">
              <a:rPr lang="en-GB" smtClean="0"/>
              <a:t>4</a:t>
            </a:fld>
            <a:endParaRPr lang="en-GB"/>
          </a:p>
        </p:txBody>
      </p:sp>
      <p:pic>
        <p:nvPicPr>
          <p:cNvPr id="3" name="Picture 2">
            <a:extLst>
              <a:ext uri="{FF2B5EF4-FFF2-40B4-BE49-F238E27FC236}">
                <a16:creationId xmlns:a16="http://schemas.microsoft.com/office/drawing/2014/main" id="{D08B41AE-3E20-4ACA-A1F5-EC01B2B3636D}"/>
              </a:ext>
            </a:extLst>
          </p:cNvPr>
          <p:cNvPicPr>
            <a:picLocks noChangeAspect="1"/>
          </p:cNvPicPr>
          <p:nvPr/>
        </p:nvPicPr>
        <p:blipFill>
          <a:blip r:embed="rId2"/>
          <a:stretch>
            <a:fillRect/>
          </a:stretch>
        </p:blipFill>
        <p:spPr>
          <a:xfrm>
            <a:off x="1330527" y="3905963"/>
            <a:ext cx="1600200" cy="1323975"/>
          </a:xfrm>
          <a:prstGeom prst="rect">
            <a:avLst/>
          </a:prstGeom>
        </p:spPr>
      </p:pic>
      <p:sp>
        <p:nvSpPr>
          <p:cNvPr id="7" name="Rectangle: Rounded Corners 6">
            <a:extLst>
              <a:ext uri="{FF2B5EF4-FFF2-40B4-BE49-F238E27FC236}">
                <a16:creationId xmlns:a16="http://schemas.microsoft.com/office/drawing/2014/main" id="{B66246C0-1264-4F98-8F42-7DBDCC6F655A}"/>
              </a:ext>
            </a:extLst>
          </p:cNvPr>
          <p:cNvSpPr/>
          <p:nvPr/>
        </p:nvSpPr>
        <p:spPr>
          <a:xfrm>
            <a:off x="5731329" y="579000"/>
            <a:ext cx="5812240" cy="5619342"/>
          </a:xfrm>
          <a:prstGeom prst="roundRect">
            <a:avLst/>
          </a:prstGeom>
          <a:solidFill>
            <a:schemeClr val="bg1">
              <a:lumMod val="95000"/>
            </a:schemeClr>
          </a:solidFill>
          <a:ln>
            <a:solidFill>
              <a:srgbClr val="89B0B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a:solidFill>
                  <a:srgbClr val="002060"/>
                </a:solidFill>
                <a:latin typeface="Arial"/>
                <a:cs typeface="Arial"/>
              </a:rPr>
              <a:t>You may have one or all the following in your area. Click </a:t>
            </a:r>
            <a:r>
              <a:rPr lang="en-GB" b="1">
                <a:solidFill>
                  <a:srgbClr val="002060"/>
                </a:solidFill>
                <a:latin typeface="Arial"/>
                <a:cs typeface="Arial"/>
                <a:hlinkClick r:id="rId3">
                  <a:extLst>
                    <a:ext uri="{A12FA001-AC4F-418D-AE19-62706E023703}">
                      <ahyp:hlinkClr xmlns:ahyp="http://schemas.microsoft.com/office/drawing/2018/hyperlinkcolor" val="tx"/>
                    </a:ext>
                  </a:extLst>
                </a:hlinkClick>
              </a:rPr>
              <a:t>here</a:t>
            </a:r>
            <a:r>
              <a:rPr lang="en-GB">
                <a:solidFill>
                  <a:srgbClr val="002060"/>
                </a:solidFill>
                <a:latin typeface="Arial"/>
                <a:cs typeface="Arial"/>
              </a:rPr>
              <a:t> to find your local council. </a:t>
            </a:r>
            <a:endParaRPr lang="en-GB">
              <a:solidFill>
                <a:srgbClr val="002060"/>
              </a:solidFill>
              <a:latin typeface="Arial" panose="020B0604020202020204" pitchFamily="34" charset="0"/>
              <a:cs typeface="Arial" panose="020B0604020202020204" pitchFamily="34" charset="0"/>
            </a:endParaRPr>
          </a:p>
          <a:p>
            <a:endParaRPr lang="en-GB">
              <a:solidFill>
                <a:srgbClr val="002060"/>
              </a:solidFill>
              <a:latin typeface="Arial" panose="020B0604020202020204" pitchFamily="34" charset="0"/>
              <a:cs typeface="Arial" panose="020B0604020202020204" pitchFamily="34" charset="0"/>
            </a:endParaRPr>
          </a:p>
          <a:p>
            <a:r>
              <a:rPr lang="en-GB" b="1">
                <a:solidFill>
                  <a:srgbClr val="002060"/>
                </a:solidFill>
                <a:latin typeface="Arial"/>
                <a:cs typeface="Arial"/>
              </a:rPr>
              <a:t>Food Clubs </a:t>
            </a:r>
            <a:r>
              <a:rPr lang="en-GB">
                <a:solidFill>
                  <a:srgbClr val="002060"/>
                </a:solidFill>
                <a:latin typeface="Arial"/>
                <a:cs typeface="Arial"/>
              </a:rPr>
              <a:t>- it costs, on average just £1 a year for your family to become a member. Once you’ve joined, you can purchase a bag of tasty food items every week worth between £10 to £15 for just £3.50! </a:t>
            </a:r>
          </a:p>
          <a:p>
            <a:endParaRPr lang="en-GB">
              <a:solidFill>
                <a:srgbClr val="002060"/>
              </a:solidFill>
              <a:latin typeface="Arial" panose="020B0604020202020204" pitchFamily="34" charset="0"/>
              <a:cs typeface="Arial" panose="020B0604020202020204" pitchFamily="34" charset="0"/>
            </a:endParaRPr>
          </a:p>
          <a:p>
            <a:r>
              <a:rPr lang="en-GB" b="1">
                <a:solidFill>
                  <a:srgbClr val="002060"/>
                </a:solidFill>
                <a:latin typeface="Arial"/>
                <a:cs typeface="Arial"/>
              </a:rPr>
              <a:t>Food Share Centres </a:t>
            </a:r>
            <a:r>
              <a:rPr lang="en-GB">
                <a:solidFill>
                  <a:srgbClr val="002060"/>
                </a:solidFill>
                <a:latin typeface="Arial"/>
                <a:cs typeface="Arial"/>
              </a:rPr>
              <a:t>- Small amounts of food are available for free to those who need it. Centres rely on donations so the type and quantity of food varies and can't be guaranteed.</a:t>
            </a:r>
          </a:p>
          <a:p>
            <a:endParaRPr lang="en-GB">
              <a:solidFill>
                <a:srgbClr val="002060"/>
              </a:solidFill>
              <a:latin typeface="Arial" panose="020B0604020202020204" pitchFamily="34" charset="0"/>
              <a:cs typeface="Arial" panose="020B0604020202020204" pitchFamily="34" charset="0"/>
            </a:endParaRPr>
          </a:p>
          <a:p>
            <a:r>
              <a:rPr lang="en-GB" b="1">
                <a:solidFill>
                  <a:srgbClr val="002060"/>
                </a:solidFill>
                <a:latin typeface="Arial"/>
                <a:cs typeface="Arial"/>
              </a:rPr>
              <a:t>Social Supermarkets </a:t>
            </a:r>
            <a:r>
              <a:rPr lang="en-GB">
                <a:solidFill>
                  <a:srgbClr val="002060"/>
                </a:solidFill>
                <a:latin typeface="Arial"/>
                <a:cs typeface="Arial"/>
              </a:rPr>
              <a:t>- takes food that shops no longer need, then sells this within the local community. </a:t>
            </a:r>
            <a:endParaRPr lang="en-GB">
              <a:solidFill>
                <a:srgbClr val="00206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8660C28-49A3-4624-84D0-D2D753785C27}"/>
              </a:ext>
            </a:extLst>
          </p:cNvPr>
          <p:cNvSpPr/>
          <p:nvPr/>
        </p:nvSpPr>
        <p:spPr>
          <a:xfrm>
            <a:off x="812515" y="707886"/>
            <a:ext cx="4659548" cy="3008080"/>
          </a:xfrm>
          <a:prstGeom prst="roundRect">
            <a:avLst/>
          </a:prstGeom>
          <a:solidFill>
            <a:schemeClr val="bg1"/>
          </a:solidFill>
          <a:ln>
            <a:solidFill>
              <a:srgbClr val="89B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rgbClr val="002060"/>
                </a:solidFill>
                <a:latin typeface="Arial" panose="020B0604020202020204" pitchFamily="34" charset="0"/>
                <a:cs typeface="Arial" panose="020B0604020202020204" pitchFamily="34" charset="0"/>
              </a:rPr>
              <a:t>Food Banks </a:t>
            </a:r>
          </a:p>
          <a:p>
            <a:r>
              <a:rPr lang="en-GB">
                <a:solidFill>
                  <a:srgbClr val="002060"/>
                </a:solidFill>
                <a:latin typeface="Arial" panose="020B0604020202020204" pitchFamily="34" charset="0"/>
                <a:cs typeface="Arial" panose="020B0604020202020204" pitchFamily="34" charset="0"/>
              </a:rPr>
              <a:t>In order to get help from a food bank you will need to be referred with a voucher, which can be issued by a number of local community organisations (for instance schools, GPs and advice agencies). Your local food bank can advise which agencies can help.</a:t>
            </a:r>
            <a:r>
              <a:rPr lang="en-GB"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GB" b="1"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Find your local food bank here</a:t>
            </a:r>
            <a:r>
              <a:rPr lang="en-GB">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9479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extBox 3">
            <a:extLst>
              <a:ext uri="{FF2B5EF4-FFF2-40B4-BE49-F238E27FC236}">
                <a16:creationId xmlns:a16="http://schemas.microsoft.com/office/drawing/2014/main" id="{DD394CC6-9678-4EC0-A66E-904C461D74A1}"/>
              </a:ext>
            </a:extLst>
          </p:cNvPr>
          <p:cNvSpPr txBox="1"/>
          <p:nvPr/>
        </p:nvSpPr>
        <p:spPr>
          <a:xfrm>
            <a:off x="3998639" y="639284"/>
            <a:ext cx="3193157" cy="707886"/>
          </a:xfrm>
          <a:prstGeom prst="rect">
            <a:avLst/>
          </a:prstGeom>
          <a:noFill/>
        </p:spPr>
        <p:txBody>
          <a:bodyPr wrap="square" rtlCol="0">
            <a:spAutoFit/>
          </a:bodyPr>
          <a:lstStyle/>
          <a:p>
            <a:r>
              <a:rPr lang="en-GB" sz="4000" b="1">
                <a:solidFill>
                  <a:srgbClr val="002060"/>
                </a:solidFill>
                <a:latin typeface="Arial" panose="020B0604020202020204" pitchFamily="34" charset="0"/>
                <a:cs typeface="Arial" panose="020B0604020202020204" pitchFamily="34" charset="0"/>
              </a:rPr>
              <a:t>Energy Bills</a:t>
            </a:r>
            <a:endParaRPr lang="en-GB" sz="4000" b="1">
              <a:solidFill>
                <a:srgbClr val="002060"/>
              </a:solidFill>
            </a:endParaRPr>
          </a:p>
        </p:txBody>
      </p:sp>
      <p:sp>
        <p:nvSpPr>
          <p:cNvPr id="2" name="Slide Number Placeholder 1">
            <a:extLst>
              <a:ext uri="{FF2B5EF4-FFF2-40B4-BE49-F238E27FC236}">
                <a16:creationId xmlns:a16="http://schemas.microsoft.com/office/drawing/2014/main" id="{86481FAE-DED7-4AEF-8948-8F8C9BE28D40}"/>
              </a:ext>
            </a:extLst>
          </p:cNvPr>
          <p:cNvSpPr>
            <a:spLocks noGrp="1"/>
          </p:cNvSpPr>
          <p:nvPr>
            <p:ph type="sldNum" sz="quarter" idx="12"/>
          </p:nvPr>
        </p:nvSpPr>
        <p:spPr/>
        <p:txBody>
          <a:bodyPr/>
          <a:lstStyle/>
          <a:p>
            <a:fld id="{AF6175DA-9E39-42FB-BF7B-D5C65E291904}" type="slidenum">
              <a:rPr lang="en-GB" smtClean="0"/>
              <a:t>5</a:t>
            </a:fld>
            <a:endParaRPr lang="en-GB"/>
          </a:p>
        </p:txBody>
      </p:sp>
      <p:sp>
        <p:nvSpPr>
          <p:cNvPr id="5" name="Rectangle: Rounded Corners 4">
            <a:extLst>
              <a:ext uri="{FF2B5EF4-FFF2-40B4-BE49-F238E27FC236}">
                <a16:creationId xmlns:a16="http://schemas.microsoft.com/office/drawing/2014/main" id="{FF49ACB5-5539-4591-8652-649A0779604C}"/>
              </a:ext>
            </a:extLst>
          </p:cNvPr>
          <p:cNvSpPr/>
          <p:nvPr/>
        </p:nvSpPr>
        <p:spPr>
          <a:xfrm>
            <a:off x="741337" y="1310442"/>
            <a:ext cx="3988731" cy="450284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a:solidFill>
                  <a:srgbClr val="002060"/>
                </a:solidFill>
                <a:latin typeface="Arial"/>
                <a:cs typeface="Arial"/>
              </a:rPr>
              <a:t>If you are in receipt of certain benefits you may be able to pay in instalments through the Fuel Direct Scheme. To set this up, contact your local </a:t>
            </a:r>
            <a:r>
              <a:rPr lang="en-GB" b="1">
                <a:solidFill>
                  <a:srgbClr val="002060"/>
                </a:solidFill>
                <a:latin typeface="Arial"/>
                <a:cs typeface="Arial"/>
                <a:hlinkClick r:id="rId2">
                  <a:extLst>
                    <a:ext uri="{A12FA001-AC4F-418D-AE19-62706E023703}">
                      <ahyp:hlinkClr xmlns:ahyp="http://schemas.microsoft.com/office/drawing/2018/hyperlinkcolor" val="tx"/>
                    </a:ext>
                  </a:extLst>
                </a:hlinkClick>
              </a:rPr>
              <a:t>Job Centre</a:t>
            </a:r>
            <a:r>
              <a:rPr lang="en-GB">
                <a:solidFill>
                  <a:srgbClr val="002060"/>
                </a:solidFill>
                <a:latin typeface="Arial"/>
                <a:cs typeface="Arial"/>
              </a:rPr>
              <a:t>, who will call your supplier (who they must agree) if you qualify.</a:t>
            </a:r>
          </a:p>
        </p:txBody>
      </p:sp>
      <p:sp>
        <p:nvSpPr>
          <p:cNvPr id="21" name="Rectangle: Rounded Corners 20">
            <a:extLst>
              <a:ext uri="{FF2B5EF4-FFF2-40B4-BE49-F238E27FC236}">
                <a16:creationId xmlns:a16="http://schemas.microsoft.com/office/drawing/2014/main" id="{A33A209A-4485-4A5A-ABF9-7A3613CC7296}"/>
              </a:ext>
            </a:extLst>
          </p:cNvPr>
          <p:cNvSpPr/>
          <p:nvPr/>
        </p:nvSpPr>
        <p:spPr>
          <a:xfrm>
            <a:off x="5006227" y="1388195"/>
            <a:ext cx="6075569" cy="204080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rgbClr val="002060"/>
                </a:solidFill>
                <a:latin typeface="Arial" panose="020B0604020202020204" pitchFamily="34" charset="0"/>
                <a:cs typeface="Arial" panose="020B0604020202020204" pitchFamily="34" charset="0"/>
              </a:rPr>
              <a:t>There may also be grants available to you from your energy supplier. </a:t>
            </a:r>
            <a:r>
              <a:rPr lang="en-GB" u="sng">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These are run by energy companies</a:t>
            </a:r>
            <a:r>
              <a:rPr lang="en-GB">
                <a:solidFill>
                  <a:srgbClr val="002060"/>
                </a:solidFill>
                <a:latin typeface="Arial" panose="020B0604020202020204" pitchFamily="34" charset="0"/>
                <a:cs typeface="Arial" panose="020B0604020202020204" pitchFamily="34" charset="0"/>
              </a:rPr>
              <a:t>, but you don’t necessarily need to be a customer to apply. Check out </a:t>
            </a:r>
            <a:r>
              <a:rPr lang="en-GB" b="1"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Charis </a:t>
            </a:r>
            <a:r>
              <a:rPr lang="en-GB" b="1">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Grants </a:t>
            </a:r>
            <a:r>
              <a:rPr lang="en-GB">
                <a:solidFill>
                  <a:srgbClr val="002060"/>
                </a:solidFill>
                <a:latin typeface="Arial" panose="020B0604020202020204" pitchFamily="34" charset="0"/>
                <a:cs typeface="Arial" panose="020B0604020202020204" pitchFamily="34" charset="0"/>
              </a:rPr>
              <a:t>for a number of schemes that can provide assistance.</a:t>
            </a:r>
          </a:p>
        </p:txBody>
      </p:sp>
      <p:sp>
        <p:nvSpPr>
          <p:cNvPr id="23" name="Rectangle: Rounded Corners 22">
            <a:extLst>
              <a:ext uri="{FF2B5EF4-FFF2-40B4-BE49-F238E27FC236}">
                <a16:creationId xmlns:a16="http://schemas.microsoft.com/office/drawing/2014/main" id="{8FED7F79-E31F-4F41-BF4E-D440306B07EB}"/>
              </a:ext>
            </a:extLst>
          </p:cNvPr>
          <p:cNvSpPr/>
          <p:nvPr/>
        </p:nvSpPr>
        <p:spPr>
          <a:xfrm>
            <a:off x="5094268" y="3772478"/>
            <a:ext cx="6037009" cy="204080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rgbClr val="002060"/>
                </a:solidFill>
                <a:latin typeface="Arial" panose="020B0604020202020204" pitchFamily="34" charset="0"/>
                <a:cs typeface="Arial" panose="020B0604020202020204" pitchFamily="34" charset="0"/>
              </a:rPr>
              <a:t>If you use a prepayment meter for electricity or gas ask your supplier for temporary credit, or </a:t>
            </a:r>
            <a:r>
              <a:rPr lang="en-GB" b="1" u="sng">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contact</a:t>
            </a:r>
            <a:r>
              <a:rPr lang="en-GB" u="sng">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GB">
                <a:solidFill>
                  <a:srgbClr val="002060"/>
                </a:solidFill>
                <a:latin typeface="Arial" panose="020B0604020202020204" pitchFamily="34" charset="0"/>
                <a:cs typeface="Arial" panose="020B0604020202020204" pitchFamily="34" charset="0"/>
              </a:rPr>
              <a:t>your local council for a fuel voucher.</a:t>
            </a:r>
          </a:p>
        </p:txBody>
      </p:sp>
      <p:pic>
        <p:nvPicPr>
          <p:cNvPr id="3" name="Picture 2">
            <a:extLst>
              <a:ext uri="{FF2B5EF4-FFF2-40B4-BE49-F238E27FC236}">
                <a16:creationId xmlns:a16="http://schemas.microsoft.com/office/drawing/2014/main" id="{DE21CD9E-E05C-4199-A894-2B549C92CAEB}"/>
              </a:ext>
            </a:extLst>
          </p:cNvPr>
          <p:cNvPicPr>
            <a:picLocks noChangeAspect="1"/>
          </p:cNvPicPr>
          <p:nvPr/>
        </p:nvPicPr>
        <p:blipFill>
          <a:blip r:embed="rId6"/>
          <a:stretch>
            <a:fillRect/>
          </a:stretch>
        </p:blipFill>
        <p:spPr>
          <a:xfrm>
            <a:off x="9086334" y="2834158"/>
            <a:ext cx="960033" cy="534212"/>
          </a:xfrm>
          <a:prstGeom prst="rect">
            <a:avLst/>
          </a:prstGeom>
        </p:spPr>
      </p:pic>
    </p:spTree>
    <p:extLst>
      <p:ext uri="{BB962C8B-B14F-4D97-AF65-F5344CB8AC3E}">
        <p14:creationId xmlns:p14="http://schemas.microsoft.com/office/powerpoint/2010/main" val="393936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extBox 3">
            <a:extLst>
              <a:ext uri="{FF2B5EF4-FFF2-40B4-BE49-F238E27FC236}">
                <a16:creationId xmlns:a16="http://schemas.microsoft.com/office/drawing/2014/main" id="{DD394CC6-9678-4EC0-A66E-904C461D74A1}"/>
              </a:ext>
            </a:extLst>
          </p:cNvPr>
          <p:cNvSpPr txBox="1"/>
          <p:nvPr/>
        </p:nvSpPr>
        <p:spPr>
          <a:xfrm>
            <a:off x="6656401" y="520910"/>
            <a:ext cx="3351373" cy="707886"/>
          </a:xfrm>
          <a:prstGeom prst="rect">
            <a:avLst/>
          </a:prstGeom>
          <a:noFill/>
        </p:spPr>
        <p:txBody>
          <a:bodyPr wrap="square" rtlCol="0">
            <a:spAutoFit/>
          </a:bodyPr>
          <a:lstStyle/>
          <a:p>
            <a:r>
              <a:rPr lang="en-GB" sz="4000" b="1">
                <a:solidFill>
                  <a:srgbClr val="002060"/>
                </a:solidFill>
                <a:latin typeface="Arial" panose="020B0604020202020204" pitchFamily="34" charset="0"/>
                <a:cs typeface="Arial" panose="020B0604020202020204" pitchFamily="34" charset="0"/>
              </a:rPr>
              <a:t>Debt Advice</a:t>
            </a:r>
            <a:endParaRPr lang="en-GB" sz="4000" b="1">
              <a:solidFill>
                <a:srgbClr val="002060"/>
              </a:solidFill>
            </a:endParaRPr>
          </a:p>
        </p:txBody>
      </p:sp>
      <p:sp>
        <p:nvSpPr>
          <p:cNvPr id="2" name="Slide Number Placeholder 1">
            <a:extLst>
              <a:ext uri="{FF2B5EF4-FFF2-40B4-BE49-F238E27FC236}">
                <a16:creationId xmlns:a16="http://schemas.microsoft.com/office/drawing/2014/main" id="{80D56B83-E4B8-434A-B450-04358030723A}"/>
              </a:ext>
            </a:extLst>
          </p:cNvPr>
          <p:cNvSpPr>
            <a:spLocks noGrp="1"/>
          </p:cNvSpPr>
          <p:nvPr>
            <p:ph type="sldNum" sz="quarter" idx="12"/>
          </p:nvPr>
        </p:nvSpPr>
        <p:spPr/>
        <p:txBody>
          <a:bodyPr/>
          <a:lstStyle/>
          <a:p>
            <a:fld id="{AF6175DA-9E39-42FB-BF7B-D5C65E291904}" type="slidenum">
              <a:rPr lang="en-GB" smtClean="0"/>
              <a:t>6</a:t>
            </a:fld>
            <a:endParaRPr lang="en-GB"/>
          </a:p>
        </p:txBody>
      </p:sp>
      <p:sp>
        <p:nvSpPr>
          <p:cNvPr id="5" name="Rectangle: Rounded Corners 4">
            <a:extLst>
              <a:ext uri="{FF2B5EF4-FFF2-40B4-BE49-F238E27FC236}">
                <a16:creationId xmlns:a16="http://schemas.microsoft.com/office/drawing/2014/main" id="{9479D62C-C036-4401-8E70-1168DCDD18EC}"/>
              </a:ext>
            </a:extLst>
          </p:cNvPr>
          <p:cNvSpPr/>
          <p:nvPr/>
        </p:nvSpPr>
        <p:spPr>
          <a:xfrm>
            <a:off x="101671" y="655318"/>
            <a:ext cx="5778230" cy="615896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rgbClr val="002060"/>
                </a:solidFill>
                <a:latin typeface="Arial" panose="020B0604020202020204" pitchFamily="34" charset="0"/>
                <a:cs typeface="Arial" panose="020B0604020202020204" pitchFamily="34" charset="0"/>
              </a:rPr>
              <a:t>Online Debt Advice Services</a:t>
            </a:r>
            <a:endParaRPr lang="en-GB" sz="1600">
              <a:solidFill>
                <a:srgbClr val="002060"/>
              </a:solidFill>
              <a:latin typeface="Arial" panose="020B0604020202020204" pitchFamily="34" charset="0"/>
              <a:cs typeface="Arial" panose="020B0604020202020204" pitchFamily="34" charset="0"/>
            </a:endParaRPr>
          </a:p>
          <a:p>
            <a:r>
              <a:rPr lang="en-GB" sz="1600">
                <a:solidFill>
                  <a:srgbClr val="002060"/>
                </a:solidFill>
                <a:latin typeface="Arial" panose="020B0604020202020204" pitchFamily="34" charset="0"/>
                <a:cs typeface="Arial" panose="020B0604020202020204" pitchFamily="34" charset="0"/>
              </a:rPr>
              <a:t>Online services are secure and you can get immediate, personalised help. Some services are available 24 hours a day.</a:t>
            </a:r>
          </a:p>
          <a:p>
            <a:endParaRPr lang="en-GB" sz="1600" b="1">
              <a:solidFill>
                <a:srgbClr val="002060"/>
              </a:solidFill>
              <a:latin typeface="Arial" panose="020B0604020202020204" pitchFamily="34" charset="0"/>
              <a:cs typeface="Arial" panose="020B0604020202020204" pitchFamily="34" charset="0"/>
            </a:endParaRPr>
          </a:p>
          <a:p>
            <a:r>
              <a:rPr lang="en-GB" sz="1600" b="1">
                <a:solidFill>
                  <a:srgbClr val="002060"/>
                </a:solidFill>
                <a:latin typeface="Arial" panose="020B0604020202020204" pitchFamily="34" charset="0"/>
                <a:cs typeface="Arial" panose="020B0604020202020204" pitchFamily="34" charset="0"/>
              </a:rPr>
              <a:t>Money Adviser Network</a:t>
            </a:r>
            <a:endParaRPr lang="en-GB" sz="1600">
              <a:solidFill>
                <a:srgbClr val="002060"/>
              </a:solidFill>
              <a:latin typeface="Arial" panose="020B0604020202020204" pitchFamily="34" charset="0"/>
              <a:cs typeface="Arial" panose="020B0604020202020204" pitchFamily="34" charset="0"/>
            </a:endParaRPr>
          </a:p>
          <a:p>
            <a:r>
              <a:rPr lang="en-GB" sz="1600" u="sng">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https://adviser.moneyhelper.org.uk</a:t>
            </a:r>
            <a:endParaRPr lang="en-GB" sz="1600">
              <a:solidFill>
                <a:srgbClr val="002060"/>
              </a:solidFill>
              <a:latin typeface="Arial" panose="020B0604020202020204" pitchFamily="34" charset="0"/>
              <a:cs typeface="Arial" panose="020B0604020202020204" pitchFamily="34" charset="0"/>
            </a:endParaRPr>
          </a:p>
          <a:p>
            <a:endParaRPr lang="en-GB" sz="1600" b="1">
              <a:solidFill>
                <a:srgbClr val="002060"/>
              </a:solidFill>
              <a:latin typeface="Arial" panose="020B0604020202020204" pitchFamily="34" charset="0"/>
              <a:cs typeface="Arial" panose="020B0604020202020204" pitchFamily="34" charset="0"/>
            </a:endParaRPr>
          </a:p>
          <a:p>
            <a:r>
              <a:rPr lang="en-GB" sz="1600" b="1" err="1">
                <a:solidFill>
                  <a:srgbClr val="002060"/>
                </a:solidFill>
                <a:latin typeface="Arial" panose="020B0604020202020204" pitchFamily="34" charset="0"/>
                <a:cs typeface="Arial" panose="020B0604020202020204" pitchFamily="34" charset="0"/>
              </a:rPr>
              <a:t>StepChange</a:t>
            </a:r>
            <a:r>
              <a:rPr lang="en-GB" sz="1600" b="1">
                <a:solidFill>
                  <a:srgbClr val="002060"/>
                </a:solidFill>
                <a:latin typeface="Arial" panose="020B0604020202020204" pitchFamily="34" charset="0"/>
                <a:cs typeface="Arial" panose="020B0604020202020204" pitchFamily="34" charset="0"/>
              </a:rPr>
              <a:t> Debt Charity</a:t>
            </a:r>
            <a:endParaRPr lang="en-GB" sz="1600">
              <a:solidFill>
                <a:srgbClr val="002060"/>
              </a:solidFill>
              <a:latin typeface="Arial" panose="020B0604020202020204" pitchFamily="34" charset="0"/>
              <a:cs typeface="Arial" panose="020B0604020202020204" pitchFamily="34" charset="0"/>
            </a:endParaRPr>
          </a:p>
          <a:p>
            <a:r>
              <a:rPr lang="en-GB" sz="1600" u="sng">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www.stepchange.org</a:t>
            </a:r>
            <a:endParaRPr lang="en-GB" sz="1600" u="sng">
              <a:solidFill>
                <a:srgbClr val="002060"/>
              </a:solidFill>
              <a:latin typeface="Arial" panose="020B0604020202020204" pitchFamily="34" charset="0"/>
              <a:cs typeface="Arial" panose="020B0604020202020204" pitchFamily="34" charset="0"/>
            </a:endParaRPr>
          </a:p>
          <a:p>
            <a:endParaRPr lang="en-GB" sz="1600" u="sng">
              <a:solidFill>
                <a:srgbClr val="002060"/>
              </a:solidFill>
              <a:latin typeface="Arial" panose="020B0604020202020204" pitchFamily="34" charset="0"/>
              <a:cs typeface="Arial" panose="020B0604020202020204" pitchFamily="34" charset="0"/>
            </a:endParaRPr>
          </a:p>
          <a:p>
            <a:r>
              <a:rPr lang="en-GB" sz="1600" b="1">
                <a:solidFill>
                  <a:srgbClr val="002060"/>
                </a:solidFill>
                <a:latin typeface="Arial" panose="020B0604020202020204" pitchFamily="34" charset="0"/>
                <a:cs typeface="Arial" panose="020B0604020202020204" pitchFamily="34" charset="0"/>
              </a:rPr>
              <a:t>Financial Wellness Group</a:t>
            </a:r>
            <a:endParaRPr lang="en-GB" sz="1600">
              <a:solidFill>
                <a:srgbClr val="002060"/>
              </a:solidFill>
              <a:latin typeface="Arial" panose="020B0604020202020204" pitchFamily="34" charset="0"/>
              <a:cs typeface="Arial" panose="020B0604020202020204" pitchFamily="34" charset="0"/>
            </a:endParaRPr>
          </a:p>
          <a:p>
            <a:r>
              <a:rPr lang="en-GB" sz="1600"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www.financialwellnessgroup.co.uk</a:t>
            </a:r>
            <a:endParaRPr lang="en-GB" sz="1600">
              <a:solidFill>
                <a:srgbClr val="002060"/>
              </a:solidFill>
              <a:latin typeface="Arial" panose="020B0604020202020204" pitchFamily="34" charset="0"/>
              <a:cs typeface="Arial" panose="020B0604020202020204" pitchFamily="34" charset="0"/>
            </a:endParaRPr>
          </a:p>
          <a:p>
            <a:endParaRPr lang="en-GB" sz="1600" b="1">
              <a:solidFill>
                <a:srgbClr val="002060"/>
              </a:solidFill>
              <a:latin typeface="Arial" panose="020B0604020202020204" pitchFamily="34" charset="0"/>
              <a:cs typeface="Arial" panose="020B0604020202020204" pitchFamily="34" charset="0"/>
            </a:endParaRPr>
          </a:p>
          <a:p>
            <a:r>
              <a:rPr lang="en-GB" sz="1600" b="1">
                <a:solidFill>
                  <a:srgbClr val="002060"/>
                </a:solidFill>
                <a:latin typeface="Arial" panose="020B0604020202020204" pitchFamily="34" charset="0"/>
                <a:cs typeface="Arial" panose="020B0604020202020204" pitchFamily="34" charset="0"/>
              </a:rPr>
              <a:t>National Debtline</a:t>
            </a:r>
            <a:endParaRPr lang="en-GB" sz="1600">
              <a:solidFill>
                <a:srgbClr val="002060"/>
              </a:solidFill>
              <a:latin typeface="Arial" panose="020B0604020202020204" pitchFamily="34" charset="0"/>
              <a:cs typeface="Arial" panose="020B0604020202020204" pitchFamily="34" charset="0"/>
            </a:endParaRPr>
          </a:p>
          <a:p>
            <a:r>
              <a:rPr lang="en-GB" sz="1600" u="sng">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https://www.nationaldebtline.org/</a:t>
            </a:r>
            <a:endParaRPr lang="en-GB" sz="1600" u="sng">
              <a:solidFill>
                <a:srgbClr val="002060"/>
              </a:solidFill>
              <a:latin typeface="Arial" panose="020B0604020202020204" pitchFamily="34" charset="0"/>
              <a:cs typeface="Arial" panose="020B0604020202020204" pitchFamily="34" charset="0"/>
            </a:endParaRPr>
          </a:p>
          <a:p>
            <a:r>
              <a:rPr lang="en-GB" sz="1600">
                <a:solidFill>
                  <a:srgbClr val="002060"/>
                </a:solidFill>
                <a:latin typeface="Arial" panose="020B0604020202020204" pitchFamily="34" charset="0"/>
                <a:cs typeface="Arial" panose="020B0604020202020204" pitchFamily="34" charset="0"/>
              </a:rPr>
              <a:t>National Debtline offers free debt advice online through its digital advice tool and its web guides, fact sheets and sample letters.</a:t>
            </a:r>
          </a:p>
          <a:p>
            <a:endParaRPr lang="en-GB" sz="1600" b="1">
              <a:solidFill>
                <a:srgbClr val="002060"/>
              </a:solidFill>
              <a:latin typeface="Arial" panose="020B0604020202020204" pitchFamily="34" charset="0"/>
              <a:cs typeface="Arial" panose="020B0604020202020204" pitchFamily="34" charset="0"/>
            </a:endParaRPr>
          </a:p>
          <a:p>
            <a:r>
              <a:rPr lang="en-GB" sz="1600" b="1" err="1">
                <a:solidFill>
                  <a:srgbClr val="002060"/>
                </a:solidFill>
                <a:latin typeface="Arial" panose="020B0604020202020204" pitchFamily="34" charset="0"/>
                <a:cs typeface="Arial" panose="020B0604020202020204" pitchFamily="34" charset="0"/>
              </a:rPr>
              <a:t>PayPlan</a:t>
            </a:r>
            <a:endParaRPr lang="en-GB" sz="1600">
              <a:solidFill>
                <a:srgbClr val="002060"/>
              </a:solidFill>
              <a:latin typeface="Arial" panose="020B0604020202020204" pitchFamily="34" charset="0"/>
              <a:cs typeface="Arial" panose="020B0604020202020204" pitchFamily="34" charset="0"/>
            </a:endParaRPr>
          </a:p>
          <a:p>
            <a:r>
              <a:rPr lang="en-GB" sz="1600" u="sng">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www.payplan.com</a:t>
            </a:r>
            <a:endParaRPr lang="en-GB" sz="1600">
              <a:solidFill>
                <a:srgbClr val="002060"/>
              </a:solidFill>
              <a:latin typeface="Arial" panose="020B0604020202020204" pitchFamily="34" charset="0"/>
              <a:cs typeface="Arial" panose="020B0604020202020204" pitchFamily="34" charset="0"/>
            </a:endParaRPr>
          </a:p>
          <a:p>
            <a:endParaRPr lang="en-GB">
              <a:solidFill>
                <a:schemeClr val="tx1"/>
              </a:solidFill>
            </a:endParaRPr>
          </a:p>
        </p:txBody>
      </p:sp>
      <p:sp>
        <p:nvSpPr>
          <p:cNvPr id="21" name="Rectangle: Rounded Corners 20">
            <a:extLst>
              <a:ext uri="{FF2B5EF4-FFF2-40B4-BE49-F238E27FC236}">
                <a16:creationId xmlns:a16="http://schemas.microsoft.com/office/drawing/2014/main" id="{45764C69-8D2D-480D-8A4E-FA8E75BADD37}"/>
              </a:ext>
            </a:extLst>
          </p:cNvPr>
          <p:cNvSpPr/>
          <p:nvPr/>
        </p:nvSpPr>
        <p:spPr>
          <a:xfrm>
            <a:off x="5995798" y="1196519"/>
            <a:ext cx="5778230" cy="568074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rgbClr val="002060"/>
                </a:solidFill>
                <a:latin typeface="Arial" panose="020B0604020202020204" pitchFamily="34" charset="0"/>
                <a:cs typeface="Arial" panose="020B0604020202020204" pitchFamily="34" charset="0"/>
              </a:rPr>
              <a:t>Telephone debt advice services</a:t>
            </a:r>
            <a:endParaRPr lang="en-GB" sz="1600">
              <a:solidFill>
                <a:srgbClr val="002060"/>
              </a:solidFill>
              <a:latin typeface="Arial" panose="020B0604020202020204" pitchFamily="34" charset="0"/>
              <a:cs typeface="Arial" panose="020B0604020202020204" pitchFamily="34" charset="0"/>
            </a:endParaRPr>
          </a:p>
          <a:p>
            <a:r>
              <a:rPr lang="en-GB" sz="1600">
                <a:solidFill>
                  <a:srgbClr val="002060"/>
                </a:solidFill>
                <a:latin typeface="Arial" panose="020B0604020202020204" pitchFamily="34" charset="0"/>
                <a:cs typeface="Arial" panose="020B0604020202020204" pitchFamily="34" charset="0"/>
              </a:rPr>
              <a:t>You can speak directly with an expert adviser. Telephone services are usually available weekdays, evenings and Saturdays.</a:t>
            </a:r>
          </a:p>
          <a:p>
            <a:endParaRPr lang="en-GB" sz="1600" b="1">
              <a:solidFill>
                <a:srgbClr val="002060"/>
              </a:solidFill>
              <a:latin typeface="Arial" panose="020B0604020202020204" pitchFamily="34" charset="0"/>
              <a:cs typeface="Arial" panose="020B0604020202020204" pitchFamily="34" charset="0"/>
            </a:endParaRPr>
          </a:p>
          <a:p>
            <a:r>
              <a:rPr lang="en-GB" sz="1600" b="1" err="1">
                <a:solidFill>
                  <a:srgbClr val="002060"/>
                </a:solidFill>
                <a:latin typeface="Arial" panose="020B0604020202020204" pitchFamily="34" charset="0"/>
                <a:cs typeface="Arial" panose="020B0604020202020204" pitchFamily="34" charset="0"/>
              </a:rPr>
              <a:t>StepChange</a:t>
            </a:r>
            <a:r>
              <a:rPr lang="en-GB" sz="1600" b="1">
                <a:solidFill>
                  <a:srgbClr val="002060"/>
                </a:solidFill>
                <a:latin typeface="Arial" panose="020B0604020202020204" pitchFamily="34" charset="0"/>
                <a:cs typeface="Arial" panose="020B0604020202020204" pitchFamily="34" charset="0"/>
              </a:rPr>
              <a:t> Debt Charity</a:t>
            </a:r>
            <a:endParaRPr lang="en-GB" sz="1600">
              <a:solidFill>
                <a:srgbClr val="002060"/>
              </a:solidFill>
              <a:latin typeface="Arial" panose="020B0604020202020204" pitchFamily="34" charset="0"/>
              <a:cs typeface="Arial" panose="020B0604020202020204" pitchFamily="34" charset="0"/>
            </a:endParaRPr>
          </a:p>
          <a:p>
            <a:r>
              <a:rPr lang="en-GB" sz="1600" u="sng">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www.stepchange.org.uk</a:t>
            </a:r>
            <a:endParaRPr lang="en-GB" sz="1600">
              <a:solidFill>
                <a:srgbClr val="002060"/>
              </a:solidFill>
              <a:latin typeface="Arial" panose="020B0604020202020204" pitchFamily="34" charset="0"/>
              <a:cs typeface="Arial" panose="020B0604020202020204" pitchFamily="34" charset="0"/>
            </a:endParaRPr>
          </a:p>
          <a:p>
            <a:r>
              <a:rPr lang="en-GB" sz="1600" u="sng">
                <a:solidFill>
                  <a:srgbClr val="002060"/>
                </a:solidFill>
                <a:latin typeface="Arial" panose="020B0604020202020204" pitchFamily="34" charset="0"/>
                <a:cs typeface="Arial" panose="020B0604020202020204" pitchFamily="34" charset="0"/>
                <a:hlinkClick r:id="rId8" tooltip="Call StepChange Debt Charity on 0800 138 1111">
                  <a:extLst>
                    <a:ext uri="{A12FA001-AC4F-418D-AE19-62706E023703}">
                      <ahyp:hlinkClr xmlns:ahyp="http://schemas.microsoft.com/office/drawing/2018/hyperlinkcolor" val="tx"/>
                    </a:ext>
                  </a:extLst>
                </a:hlinkClick>
              </a:rPr>
              <a:t>0800 138 1111</a:t>
            </a:r>
            <a:endParaRPr lang="en-GB" sz="1600" u="sng">
              <a:solidFill>
                <a:srgbClr val="002060"/>
              </a:solidFill>
              <a:latin typeface="Arial" panose="020B0604020202020204" pitchFamily="34" charset="0"/>
              <a:cs typeface="Arial" panose="020B0604020202020204" pitchFamily="34" charset="0"/>
            </a:endParaRPr>
          </a:p>
          <a:p>
            <a:endParaRPr lang="en-GB" sz="1600" u="sng">
              <a:solidFill>
                <a:srgbClr val="002060"/>
              </a:solidFill>
              <a:latin typeface="Arial" panose="020B0604020202020204" pitchFamily="34" charset="0"/>
              <a:cs typeface="Arial" panose="020B0604020202020204" pitchFamily="34" charset="0"/>
            </a:endParaRPr>
          </a:p>
          <a:p>
            <a:r>
              <a:rPr lang="en-GB" sz="1600" b="1">
                <a:solidFill>
                  <a:srgbClr val="002060"/>
                </a:solidFill>
                <a:latin typeface="Arial" panose="020B0604020202020204" pitchFamily="34" charset="0"/>
                <a:cs typeface="Arial" panose="020B0604020202020204" pitchFamily="34" charset="0"/>
              </a:rPr>
              <a:t>Youth Legal and Resource Centre</a:t>
            </a:r>
            <a:endParaRPr lang="en-GB" sz="1600">
              <a:solidFill>
                <a:srgbClr val="002060"/>
              </a:solidFill>
              <a:latin typeface="Arial" panose="020B0604020202020204" pitchFamily="34" charset="0"/>
              <a:cs typeface="Arial" panose="020B0604020202020204" pitchFamily="34" charset="0"/>
            </a:endParaRPr>
          </a:p>
          <a:p>
            <a:r>
              <a:rPr lang="en-GB" sz="1600" u="sng">
                <a:solidFill>
                  <a:srgbClr val="00206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https://www.youthlegal.org.uk</a:t>
            </a:r>
            <a:endParaRPr lang="en-GB" sz="1600">
              <a:solidFill>
                <a:srgbClr val="002060"/>
              </a:solidFill>
              <a:latin typeface="Arial" panose="020B0604020202020204" pitchFamily="34" charset="0"/>
              <a:cs typeface="Arial" panose="020B0604020202020204" pitchFamily="34" charset="0"/>
            </a:endParaRPr>
          </a:p>
          <a:p>
            <a:r>
              <a:rPr lang="en-GB" sz="1600" u="sng">
                <a:solidFill>
                  <a:srgbClr val="002060"/>
                </a:solidFill>
                <a:latin typeface="Arial" panose="020B0604020202020204" pitchFamily="34" charset="0"/>
                <a:cs typeface="Arial" panose="020B0604020202020204" pitchFamily="34" charset="0"/>
                <a:hlinkClick r:id="rId10" tooltip="Call Youth Legal and Resource Centre on 0203195 1906">
                  <a:extLst>
                    <a:ext uri="{A12FA001-AC4F-418D-AE19-62706E023703}">
                      <ahyp:hlinkClr xmlns:ahyp="http://schemas.microsoft.com/office/drawing/2018/hyperlinkcolor" val="tx"/>
                    </a:ext>
                  </a:extLst>
                </a:hlinkClick>
              </a:rPr>
              <a:t>0203195 1906</a:t>
            </a:r>
            <a:endParaRPr lang="en-GB" sz="1600">
              <a:solidFill>
                <a:srgbClr val="002060"/>
              </a:solidFill>
              <a:latin typeface="Arial" panose="020B0604020202020204" pitchFamily="34" charset="0"/>
              <a:cs typeface="Arial" panose="020B0604020202020204" pitchFamily="34" charset="0"/>
            </a:endParaRPr>
          </a:p>
          <a:p>
            <a:endParaRPr lang="en-GB" sz="1600" b="1">
              <a:solidFill>
                <a:srgbClr val="002060"/>
              </a:solidFill>
              <a:latin typeface="Arial" panose="020B0604020202020204" pitchFamily="34" charset="0"/>
              <a:cs typeface="Arial" panose="020B0604020202020204" pitchFamily="34" charset="0"/>
            </a:endParaRPr>
          </a:p>
          <a:p>
            <a:r>
              <a:rPr lang="en-GB" sz="1600" b="1">
                <a:solidFill>
                  <a:srgbClr val="002060"/>
                </a:solidFill>
                <a:latin typeface="Arial" panose="020B0604020202020204" pitchFamily="34" charset="0"/>
                <a:cs typeface="Arial" panose="020B0604020202020204" pitchFamily="34" charset="0"/>
              </a:rPr>
              <a:t>Debt Advice Foundation</a:t>
            </a:r>
            <a:endParaRPr lang="en-GB" sz="1600">
              <a:solidFill>
                <a:srgbClr val="002060"/>
              </a:solidFill>
              <a:latin typeface="Arial" panose="020B0604020202020204" pitchFamily="34" charset="0"/>
              <a:cs typeface="Arial" panose="020B0604020202020204" pitchFamily="34" charset="0"/>
            </a:endParaRPr>
          </a:p>
          <a:p>
            <a:r>
              <a:rPr lang="en-GB" sz="1600" u="sng">
                <a:solidFill>
                  <a:srgbClr val="00206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www.debtadvicefoundation.org</a:t>
            </a:r>
            <a:endParaRPr lang="en-GB" sz="1600">
              <a:solidFill>
                <a:srgbClr val="002060"/>
              </a:solidFill>
              <a:latin typeface="Arial" panose="020B0604020202020204" pitchFamily="34" charset="0"/>
              <a:cs typeface="Arial" panose="020B0604020202020204" pitchFamily="34" charset="0"/>
            </a:endParaRPr>
          </a:p>
          <a:p>
            <a:r>
              <a:rPr lang="en-GB" sz="1600" u="sng">
                <a:solidFill>
                  <a:srgbClr val="002060"/>
                </a:solidFill>
                <a:latin typeface="Arial" panose="020B0604020202020204" pitchFamily="34" charset="0"/>
                <a:cs typeface="Arial" panose="020B0604020202020204" pitchFamily="34" charset="0"/>
                <a:hlinkClick r:id="rId12" tooltip="Call Debt Advice Foundation on 0800 622 61 51">
                  <a:extLst>
                    <a:ext uri="{A12FA001-AC4F-418D-AE19-62706E023703}">
                      <ahyp:hlinkClr xmlns:ahyp="http://schemas.microsoft.com/office/drawing/2018/hyperlinkcolor" val="tx"/>
                    </a:ext>
                  </a:extLst>
                </a:hlinkClick>
              </a:rPr>
              <a:t>0800 622 61 51</a:t>
            </a:r>
            <a:endParaRPr lang="en-GB" sz="1600">
              <a:solidFill>
                <a:srgbClr val="002060"/>
              </a:solidFill>
              <a:latin typeface="Arial" panose="020B0604020202020204" pitchFamily="34" charset="0"/>
              <a:cs typeface="Arial" panose="020B0604020202020204" pitchFamily="34" charset="0"/>
            </a:endParaRPr>
          </a:p>
          <a:p>
            <a:endParaRPr lang="en-GB">
              <a:solidFill>
                <a:schemeClr val="tx1"/>
              </a:solidFill>
            </a:endParaRPr>
          </a:p>
        </p:txBody>
      </p:sp>
      <p:pic>
        <p:nvPicPr>
          <p:cNvPr id="6" name="Picture 5">
            <a:extLst>
              <a:ext uri="{FF2B5EF4-FFF2-40B4-BE49-F238E27FC236}">
                <a16:creationId xmlns:a16="http://schemas.microsoft.com/office/drawing/2014/main" id="{620E1D44-8FBE-47C3-ADCA-FB8DA314115D}"/>
              </a:ext>
            </a:extLst>
          </p:cNvPr>
          <p:cNvPicPr>
            <a:picLocks noChangeAspect="1"/>
          </p:cNvPicPr>
          <p:nvPr/>
        </p:nvPicPr>
        <p:blipFill>
          <a:blip r:embed="rId13"/>
          <a:stretch>
            <a:fillRect/>
          </a:stretch>
        </p:blipFill>
        <p:spPr>
          <a:xfrm>
            <a:off x="3690707" y="2038871"/>
            <a:ext cx="1343025" cy="676275"/>
          </a:xfrm>
          <a:prstGeom prst="rect">
            <a:avLst/>
          </a:prstGeom>
        </p:spPr>
      </p:pic>
      <p:pic>
        <p:nvPicPr>
          <p:cNvPr id="7" name="Picture 6">
            <a:extLst>
              <a:ext uri="{FF2B5EF4-FFF2-40B4-BE49-F238E27FC236}">
                <a16:creationId xmlns:a16="http://schemas.microsoft.com/office/drawing/2014/main" id="{5F16A5FE-2611-435D-B6DD-89C5B4C85FC7}"/>
              </a:ext>
            </a:extLst>
          </p:cNvPr>
          <p:cNvPicPr>
            <a:picLocks noChangeAspect="1"/>
          </p:cNvPicPr>
          <p:nvPr/>
        </p:nvPicPr>
        <p:blipFill>
          <a:blip r:embed="rId14"/>
          <a:stretch>
            <a:fillRect/>
          </a:stretch>
        </p:blipFill>
        <p:spPr>
          <a:xfrm>
            <a:off x="3123968" y="2829030"/>
            <a:ext cx="1676400" cy="609600"/>
          </a:xfrm>
          <a:prstGeom prst="rect">
            <a:avLst/>
          </a:prstGeom>
        </p:spPr>
      </p:pic>
      <p:pic>
        <p:nvPicPr>
          <p:cNvPr id="8" name="Picture 7">
            <a:extLst>
              <a:ext uri="{FF2B5EF4-FFF2-40B4-BE49-F238E27FC236}">
                <a16:creationId xmlns:a16="http://schemas.microsoft.com/office/drawing/2014/main" id="{A258B24D-601A-4E1A-A4A9-159366D3EDA7}"/>
              </a:ext>
            </a:extLst>
          </p:cNvPr>
          <p:cNvPicPr>
            <a:picLocks noChangeAspect="1"/>
          </p:cNvPicPr>
          <p:nvPr/>
        </p:nvPicPr>
        <p:blipFill rotWithShape="1">
          <a:blip r:embed="rId15"/>
          <a:srcRect l="4235"/>
          <a:stretch/>
        </p:blipFill>
        <p:spPr>
          <a:xfrm>
            <a:off x="3573297" y="3495689"/>
            <a:ext cx="2189194" cy="628650"/>
          </a:xfrm>
          <a:prstGeom prst="rect">
            <a:avLst/>
          </a:prstGeom>
        </p:spPr>
      </p:pic>
      <p:pic>
        <p:nvPicPr>
          <p:cNvPr id="9" name="Picture 8">
            <a:extLst>
              <a:ext uri="{FF2B5EF4-FFF2-40B4-BE49-F238E27FC236}">
                <a16:creationId xmlns:a16="http://schemas.microsoft.com/office/drawing/2014/main" id="{496E1CB9-2481-4B7E-A511-9BF7DDDE5156}"/>
              </a:ext>
            </a:extLst>
          </p:cNvPr>
          <p:cNvPicPr>
            <a:picLocks noChangeAspect="1"/>
          </p:cNvPicPr>
          <p:nvPr/>
        </p:nvPicPr>
        <p:blipFill>
          <a:blip r:embed="rId16"/>
          <a:stretch>
            <a:fillRect/>
          </a:stretch>
        </p:blipFill>
        <p:spPr>
          <a:xfrm>
            <a:off x="3476244" y="4201688"/>
            <a:ext cx="826384" cy="527479"/>
          </a:xfrm>
          <a:prstGeom prst="rect">
            <a:avLst/>
          </a:prstGeom>
        </p:spPr>
      </p:pic>
      <p:pic>
        <p:nvPicPr>
          <p:cNvPr id="10" name="Picture 9">
            <a:extLst>
              <a:ext uri="{FF2B5EF4-FFF2-40B4-BE49-F238E27FC236}">
                <a16:creationId xmlns:a16="http://schemas.microsoft.com/office/drawing/2014/main" id="{FD058FC2-8635-41BB-AE85-1C0DB05A6EA7}"/>
              </a:ext>
            </a:extLst>
          </p:cNvPr>
          <p:cNvPicPr>
            <a:picLocks noChangeAspect="1"/>
          </p:cNvPicPr>
          <p:nvPr/>
        </p:nvPicPr>
        <p:blipFill>
          <a:blip r:embed="rId17"/>
          <a:stretch>
            <a:fillRect/>
          </a:stretch>
        </p:blipFill>
        <p:spPr>
          <a:xfrm>
            <a:off x="2309584" y="5763256"/>
            <a:ext cx="1524000" cy="504825"/>
          </a:xfrm>
          <a:prstGeom prst="rect">
            <a:avLst/>
          </a:prstGeom>
        </p:spPr>
      </p:pic>
      <p:pic>
        <p:nvPicPr>
          <p:cNvPr id="11" name="Picture 10">
            <a:extLst>
              <a:ext uri="{FF2B5EF4-FFF2-40B4-BE49-F238E27FC236}">
                <a16:creationId xmlns:a16="http://schemas.microsoft.com/office/drawing/2014/main" id="{899BE8E3-F1B6-42BF-A84C-8CD3969D3B3C}"/>
              </a:ext>
            </a:extLst>
          </p:cNvPr>
          <p:cNvPicPr>
            <a:picLocks noChangeAspect="1"/>
          </p:cNvPicPr>
          <p:nvPr/>
        </p:nvPicPr>
        <p:blipFill>
          <a:blip r:embed="rId18"/>
          <a:stretch>
            <a:fillRect/>
          </a:stretch>
        </p:blipFill>
        <p:spPr>
          <a:xfrm>
            <a:off x="8815253" y="3306097"/>
            <a:ext cx="1676545" cy="609653"/>
          </a:xfrm>
          <a:prstGeom prst="rect">
            <a:avLst/>
          </a:prstGeom>
        </p:spPr>
      </p:pic>
      <p:pic>
        <p:nvPicPr>
          <p:cNvPr id="12" name="Picture 11">
            <a:extLst>
              <a:ext uri="{FF2B5EF4-FFF2-40B4-BE49-F238E27FC236}">
                <a16:creationId xmlns:a16="http://schemas.microsoft.com/office/drawing/2014/main" id="{72C9140B-F221-41B7-A68E-CE52F14253C3}"/>
              </a:ext>
            </a:extLst>
          </p:cNvPr>
          <p:cNvPicPr>
            <a:picLocks noChangeAspect="1"/>
          </p:cNvPicPr>
          <p:nvPr/>
        </p:nvPicPr>
        <p:blipFill>
          <a:blip r:embed="rId19"/>
          <a:stretch>
            <a:fillRect/>
          </a:stretch>
        </p:blipFill>
        <p:spPr>
          <a:xfrm>
            <a:off x="9231994" y="4417735"/>
            <a:ext cx="1990725" cy="419100"/>
          </a:xfrm>
          <a:prstGeom prst="rect">
            <a:avLst/>
          </a:prstGeom>
        </p:spPr>
      </p:pic>
      <p:pic>
        <p:nvPicPr>
          <p:cNvPr id="13" name="Picture 12">
            <a:extLst>
              <a:ext uri="{FF2B5EF4-FFF2-40B4-BE49-F238E27FC236}">
                <a16:creationId xmlns:a16="http://schemas.microsoft.com/office/drawing/2014/main" id="{53706715-989A-440E-9611-F18A4A1AD5E2}"/>
              </a:ext>
            </a:extLst>
          </p:cNvPr>
          <p:cNvPicPr>
            <a:picLocks noChangeAspect="1"/>
          </p:cNvPicPr>
          <p:nvPr/>
        </p:nvPicPr>
        <p:blipFill>
          <a:blip r:embed="rId20"/>
          <a:stretch>
            <a:fillRect/>
          </a:stretch>
        </p:blipFill>
        <p:spPr>
          <a:xfrm>
            <a:off x="9138087" y="5003012"/>
            <a:ext cx="2247900" cy="904875"/>
          </a:xfrm>
          <a:prstGeom prst="rect">
            <a:avLst/>
          </a:prstGeom>
        </p:spPr>
      </p:pic>
    </p:spTree>
    <p:extLst>
      <p:ext uri="{BB962C8B-B14F-4D97-AF65-F5344CB8AC3E}">
        <p14:creationId xmlns:p14="http://schemas.microsoft.com/office/powerpoint/2010/main" val="147022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1" name="Rectangle: Rounded Corners 20">
            <a:extLst>
              <a:ext uri="{FF2B5EF4-FFF2-40B4-BE49-F238E27FC236}">
                <a16:creationId xmlns:a16="http://schemas.microsoft.com/office/drawing/2014/main" id="{45764C69-8D2D-480D-8A4E-FA8E75BADD37}"/>
              </a:ext>
            </a:extLst>
          </p:cNvPr>
          <p:cNvSpPr/>
          <p:nvPr/>
        </p:nvSpPr>
        <p:spPr>
          <a:xfrm>
            <a:off x="790417" y="1468488"/>
            <a:ext cx="5553679" cy="460019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a:solidFill>
                <a:srgbClr val="002060"/>
              </a:solidFill>
              <a:latin typeface="Arial" panose="020B0604020202020204" pitchFamily="34" charset="0"/>
              <a:cs typeface="Arial" panose="020B0604020202020204" pitchFamily="34" charset="0"/>
            </a:endParaRPr>
          </a:p>
          <a:p>
            <a:endParaRPr lang="en-GB" sz="1400" b="1">
              <a:solidFill>
                <a:srgbClr val="002060"/>
              </a:solidFill>
              <a:latin typeface="Arial" panose="020B0604020202020204" pitchFamily="34" charset="0"/>
              <a:cs typeface="Arial" panose="020B0604020202020204" pitchFamily="34" charset="0"/>
            </a:endParaRPr>
          </a:p>
          <a:p>
            <a:endParaRPr lang="en-GB" sz="1400" b="1">
              <a:solidFill>
                <a:srgbClr val="002060"/>
              </a:solidFill>
              <a:latin typeface="Arial" panose="020B0604020202020204" pitchFamily="34" charset="0"/>
              <a:cs typeface="Arial" panose="020B0604020202020204" pitchFamily="34" charset="0"/>
            </a:endParaRPr>
          </a:p>
          <a:p>
            <a:r>
              <a:rPr lang="en-GB" sz="1400" b="1">
                <a:solidFill>
                  <a:srgbClr val="002060"/>
                </a:solidFill>
                <a:latin typeface="Arial" panose="020B0604020202020204" pitchFamily="34" charset="0"/>
                <a:cs typeface="Arial" panose="020B0604020202020204" pitchFamily="34" charset="0"/>
              </a:rPr>
              <a:t>Mental Health Breathing Space </a:t>
            </a:r>
            <a:endParaRPr lang="en-GB" sz="1400">
              <a:solidFill>
                <a:srgbClr val="002060"/>
              </a:solidFill>
              <a:latin typeface="Arial" panose="020B0604020202020204" pitchFamily="34" charset="0"/>
              <a:cs typeface="Arial" panose="020B0604020202020204" pitchFamily="34" charset="0"/>
            </a:endParaRPr>
          </a:p>
          <a:p>
            <a:r>
              <a:rPr lang="en-GB" sz="1400">
                <a:solidFill>
                  <a:srgbClr val="002060"/>
                </a:solidFill>
                <a:latin typeface="Arial" panose="020B0604020202020204" pitchFamily="34" charset="0"/>
                <a:cs typeface="Arial" panose="020B0604020202020204" pitchFamily="34" charset="0"/>
              </a:rPr>
              <a:t>The Mental Health Breathing Space (MHBS) scheme is run by the Money and Pensions Service (</a:t>
            </a:r>
            <a:r>
              <a:rPr lang="en-GB" sz="1400" err="1">
                <a:solidFill>
                  <a:srgbClr val="002060"/>
                </a:solidFill>
                <a:latin typeface="Arial" panose="020B0604020202020204" pitchFamily="34" charset="0"/>
                <a:cs typeface="Arial" panose="020B0604020202020204" pitchFamily="34" charset="0"/>
              </a:rPr>
              <a:t>MaPS</a:t>
            </a:r>
            <a:r>
              <a:rPr lang="en-GB" sz="1400">
                <a:solidFill>
                  <a:srgbClr val="002060"/>
                </a:solidFill>
                <a:latin typeface="Arial" panose="020B0604020202020204" pitchFamily="34" charset="0"/>
                <a:cs typeface="Arial" panose="020B0604020202020204" pitchFamily="34" charset="0"/>
              </a:rPr>
              <a:t>). Breathing Space has been set up to provide support to indebted individuals who are receiving mental health crisis treatment. In essence, the protections offered by MHBS can provide individuals with ‘breathing space’, so that they can focus on their treatment/recovery, without the pressure of also simultaneously trying to tackle existing debts. More information on the scheme can be found at </a:t>
            </a:r>
            <a:r>
              <a:rPr lang="en-GB" sz="1400" b="1" u="sng">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Guidance_on_mental_health_crisis_breathing_space.pdf</a:t>
            </a:r>
            <a:endParaRPr lang="en-GB" sz="1400" b="1">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069EA08-5A95-438B-9816-F0BCCAC7D354}"/>
              </a:ext>
            </a:extLst>
          </p:cNvPr>
          <p:cNvSpPr txBox="1"/>
          <p:nvPr/>
        </p:nvSpPr>
        <p:spPr>
          <a:xfrm>
            <a:off x="106854" y="-32683"/>
            <a:ext cx="6942016" cy="1323439"/>
          </a:xfrm>
          <a:prstGeom prst="rect">
            <a:avLst/>
          </a:prstGeom>
          <a:noFill/>
        </p:spPr>
        <p:txBody>
          <a:bodyPr wrap="square" lIns="91440" tIns="45720" rIns="91440" bIns="45720" rtlCol="0" anchor="t">
            <a:spAutoFit/>
          </a:bodyPr>
          <a:lstStyle/>
          <a:p>
            <a:r>
              <a:rPr lang="en-GB" sz="4000" b="1" dirty="0">
                <a:solidFill>
                  <a:srgbClr val="002060"/>
                </a:solidFill>
                <a:latin typeface="Arial"/>
                <a:cs typeface="Arial"/>
              </a:rPr>
              <a:t>Mental Health Breathing Space</a:t>
            </a:r>
            <a:r>
              <a:rPr lang="en-GB" sz="4000" b="1" i="1" dirty="0">
                <a:solidFill>
                  <a:srgbClr val="002060"/>
                </a:solidFill>
                <a:latin typeface="Arial"/>
                <a:cs typeface="Arial"/>
              </a:rPr>
              <a:t> </a:t>
            </a:r>
            <a:endParaRPr lang="en-GB" sz="400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E36E26C-271D-4140-875E-03AC971722CE}"/>
              </a:ext>
            </a:extLst>
          </p:cNvPr>
          <p:cNvPicPr>
            <a:picLocks noChangeAspect="1"/>
          </p:cNvPicPr>
          <p:nvPr/>
        </p:nvPicPr>
        <p:blipFill>
          <a:blip r:embed="rId3"/>
          <a:stretch>
            <a:fillRect/>
          </a:stretch>
        </p:blipFill>
        <p:spPr>
          <a:xfrm>
            <a:off x="1691096" y="1956482"/>
            <a:ext cx="2085718" cy="566409"/>
          </a:xfrm>
          <a:prstGeom prst="rect">
            <a:avLst/>
          </a:prstGeom>
        </p:spPr>
      </p:pic>
      <p:sp>
        <p:nvSpPr>
          <p:cNvPr id="23" name="Rectangle: Rounded Corners 22">
            <a:extLst>
              <a:ext uri="{FF2B5EF4-FFF2-40B4-BE49-F238E27FC236}">
                <a16:creationId xmlns:a16="http://schemas.microsoft.com/office/drawing/2014/main" id="{3F81D152-0770-48D2-9A41-93793C2C3539}"/>
              </a:ext>
            </a:extLst>
          </p:cNvPr>
          <p:cNvSpPr/>
          <p:nvPr/>
        </p:nvSpPr>
        <p:spPr>
          <a:xfrm>
            <a:off x="6645366" y="963216"/>
            <a:ext cx="4725843" cy="510546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a:solidFill>
                <a:srgbClr val="002060"/>
              </a:solidFill>
              <a:latin typeface="Arial" panose="020B0604020202020204" pitchFamily="34" charset="0"/>
              <a:cs typeface="Arial" panose="020B0604020202020204" pitchFamily="34" charset="0"/>
            </a:endParaRPr>
          </a:p>
          <a:p>
            <a:r>
              <a:rPr lang="en-GB" sz="1400" b="1">
                <a:solidFill>
                  <a:srgbClr val="002060"/>
                </a:solidFill>
                <a:latin typeface="Arial" panose="020B0604020202020204" pitchFamily="34" charset="0"/>
                <a:cs typeface="Arial" panose="020B0604020202020204" pitchFamily="34" charset="0"/>
              </a:rPr>
              <a:t>For AMHPs </a:t>
            </a:r>
            <a:r>
              <a:rPr lang="en-GB" sz="1400">
                <a:solidFill>
                  <a:srgbClr val="002060"/>
                </a:solidFill>
                <a:latin typeface="Arial" panose="020B0604020202020204" pitchFamily="34" charset="0"/>
                <a:cs typeface="Arial" panose="020B0604020202020204" pitchFamily="34" charset="0"/>
              </a:rPr>
              <a:t>- </a:t>
            </a:r>
            <a:r>
              <a:rPr lang="en-GB" sz="1400"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Breathing Space guide for Approved Mental Health Professionals : Mental Health &amp; Money Advice (mentalhealthandmoneyadvice.org)</a:t>
            </a:r>
            <a:r>
              <a:rPr lang="en-GB" sz="1400">
                <a:solidFill>
                  <a:srgbClr val="002060"/>
                </a:solidFill>
                <a:latin typeface="Arial" panose="020B0604020202020204" pitchFamily="34" charset="0"/>
                <a:cs typeface="Arial" panose="020B0604020202020204" pitchFamily="34" charset="0"/>
              </a:rPr>
              <a:t> – containing a digital guide as well as links to other useful resources</a:t>
            </a:r>
          </a:p>
          <a:p>
            <a:endParaRPr lang="en-GB" b="1">
              <a:solidFill>
                <a:srgbClr val="002060"/>
              </a:solidFill>
              <a:latin typeface="Arial"/>
              <a:cs typeface="Arial"/>
            </a:endParaRPr>
          </a:p>
          <a:p>
            <a:r>
              <a:rPr lang="en-GB" sz="1400" b="1">
                <a:solidFill>
                  <a:srgbClr val="002060"/>
                </a:solidFill>
                <a:latin typeface="Arial"/>
                <a:cs typeface="Arial"/>
              </a:rPr>
              <a:t>For Healthcare Professionals </a:t>
            </a:r>
            <a:r>
              <a:rPr lang="en-GB" sz="1400">
                <a:solidFill>
                  <a:srgbClr val="002060"/>
                </a:solidFill>
                <a:latin typeface="Arial"/>
                <a:cs typeface="Arial"/>
              </a:rPr>
              <a:t>(e.g. mental health nurses, care coordinators) - </a:t>
            </a:r>
            <a:r>
              <a:rPr lang="en-GB" sz="1400" u="sng">
                <a:solidFill>
                  <a:srgbClr val="002060"/>
                </a:solidFill>
                <a:latin typeface="Arial"/>
                <a:cs typeface="Arial"/>
                <a:hlinkClick r:id="rId5">
                  <a:extLst>
                    <a:ext uri="{A12FA001-AC4F-418D-AE19-62706E023703}">
                      <ahyp:hlinkClr xmlns:ahyp="http://schemas.microsoft.com/office/drawing/2018/hyperlinkcolor" val="tx"/>
                    </a:ext>
                  </a:extLst>
                </a:hlinkClick>
              </a:rPr>
              <a:t>Breathing Space guide for healthcare professionals : Mental Health &amp; Money Advice (mentalhealthandmoneyadvice.org)</a:t>
            </a:r>
            <a:endParaRPr lang="en-GB" sz="1400">
              <a:solidFill>
                <a:srgbClr val="002060"/>
              </a:solidFill>
              <a:latin typeface="Arial"/>
              <a:cs typeface="Arial"/>
            </a:endParaRPr>
          </a:p>
          <a:p>
            <a:endParaRPr lang="en-GB" sz="1400" u="sng">
              <a:solidFill>
                <a:srgbClr val="002060"/>
              </a:solidFill>
              <a:latin typeface="Arial"/>
              <a:cs typeface="Arial"/>
            </a:endParaRPr>
          </a:p>
          <a:p>
            <a:r>
              <a:rPr lang="en-GB" sz="1400">
                <a:solidFill>
                  <a:srgbClr val="002060"/>
                </a:solidFill>
                <a:latin typeface="Arial" panose="020B0604020202020204" pitchFamily="34" charset="0"/>
                <a:cs typeface="Arial" panose="020B0604020202020204" pitchFamily="34" charset="0"/>
              </a:rPr>
              <a:t>General information </a:t>
            </a:r>
            <a:r>
              <a:rPr lang="en-GB" sz="1400" u="sng">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Mental Health Breathing Space (rethink.org)</a:t>
            </a:r>
            <a:r>
              <a:rPr lang="en-GB" sz="1400">
                <a:solidFill>
                  <a:srgbClr val="002060"/>
                </a:solidFill>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EDF7EEAD-3FE5-4415-A967-699164E77871}"/>
              </a:ext>
            </a:extLst>
          </p:cNvPr>
          <p:cNvPicPr>
            <a:picLocks noChangeAspect="1"/>
          </p:cNvPicPr>
          <p:nvPr/>
        </p:nvPicPr>
        <p:blipFill>
          <a:blip r:embed="rId7"/>
          <a:stretch>
            <a:fillRect/>
          </a:stretch>
        </p:blipFill>
        <p:spPr>
          <a:xfrm>
            <a:off x="8184751" y="4918192"/>
            <a:ext cx="1133788" cy="778090"/>
          </a:xfrm>
          <a:prstGeom prst="rect">
            <a:avLst/>
          </a:prstGeom>
        </p:spPr>
      </p:pic>
      <p:pic>
        <p:nvPicPr>
          <p:cNvPr id="2" name="Picture 1">
            <a:extLst>
              <a:ext uri="{FF2B5EF4-FFF2-40B4-BE49-F238E27FC236}">
                <a16:creationId xmlns:a16="http://schemas.microsoft.com/office/drawing/2014/main" id="{A6AC2DA3-5FF9-4518-BEF1-E2658B457E59}"/>
              </a:ext>
            </a:extLst>
          </p:cNvPr>
          <p:cNvPicPr>
            <a:picLocks noChangeAspect="1"/>
          </p:cNvPicPr>
          <p:nvPr/>
        </p:nvPicPr>
        <p:blipFill>
          <a:blip r:embed="rId8"/>
          <a:stretch>
            <a:fillRect/>
          </a:stretch>
        </p:blipFill>
        <p:spPr>
          <a:xfrm>
            <a:off x="7600681" y="1612786"/>
            <a:ext cx="2091109" cy="566977"/>
          </a:xfrm>
          <a:prstGeom prst="rect">
            <a:avLst/>
          </a:prstGeom>
        </p:spPr>
      </p:pic>
    </p:spTree>
    <p:extLst>
      <p:ext uri="{BB962C8B-B14F-4D97-AF65-F5344CB8AC3E}">
        <p14:creationId xmlns:p14="http://schemas.microsoft.com/office/powerpoint/2010/main" val="87068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Rectangle: Rounded Corners 4">
            <a:extLst>
              <a:ext uri="{FF2B5EF4-FFF2-40B4-BE49-F238E27FC236}">
                <a16:creationId xmlns:a16="http://schemas.microsoft.com/office/drawing/2014/main" id="{9479D62C-C036-4401-8E70-1168DCDD18EC}"/>
              </a:ext>
            </a:extLst>
          </p:cNvPr>
          <p:cNvSpPr/>
          <p:nvPr/>
        </p:nvSpPr>
        <p:spPr>
          <a:xfrm>
            <a:off x="233209" y="1173459"/>
            <a:ext cx="6422914" cy="55708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u="sng">
                <a:solidFill>
                  <a:srgbClr val="002060"/>
                </a:solidFill>
                <a:latin typeface="Arial"/>
                <a:cs typeface="Arial"/>
                <a:hlinkClick r:id="rId2">
                  <a:extLst>
                    <a:ext uri="{A12FA001-AC4F-418D-AE19-62706E023703}">
                      <ahyp:hlinkClr xmlns:ahyp="http://schemas.microsoft.com/office/drawing/2018/hyperlinkcolor" val="tx"/>
                    </a:ext>
                  </a:extLst>
                </a:hlinkClick>
              </a:rPr>
              <a:t>Family Lives (formerly known as Parentline)</a:t>
            </a:r>
            <a:endParaRPr lang="en-GB" sz="1400" b="1">
              <a:solidFill>
                <a:srgbClr val="002060"/>
              </a:solidFill>
              <a:latin typeface="Arial"/>
              <a:cs typeface="Arial"/>
            </a:endParaRPr>
          </a:p>
          <a:p>
            <a:r>
              <a:rPr lang="en-GB" sz="1400">
                <a:solidFill>
                  <a:srgbClr val="002060"/>
                </a:solidFill>
                <a:latin typeface="Arial" panose="020B0604020202020204" pitchFamily="34" charset="0"/>
                <a:cs typeface="Arial" panose="020B0604020202020204" pitchFamily="34" charset="0"/>
              </a:rPr>
              <a:t>Emotional support, information, advice, and guidance on any aspect of parenting and family life. Call 0808 800 2222. </a:t>
            </a:r>
          </a:p>
          <a:p>
            <a:pPr lvl="0"/>
            <a:endParaRPr lang="en-GB" sz="1400" b="1">
              <a:solidFill>
                <a:srgbClr val="002060"/>
              </a:solidFill>
              <a:hlinkClick r:id="rId3">
                <a:extLst>
                  <a:ext uri="{A12FA001-AC4F-418D-AE19-62706E023703}">
                    <ahyp:hlinkClr xmlns:ahyp="http://schemas.microsoft.com/office/drawing/2018/hyperlinkcolor" val="tx"/>
                  </a:ext>
                </a:extLst>
              </a:hlinkClick>
            </a:endParaRPr>
          </a:p>
          <a:p>
            <a:pPr lvl="0"/>
            <a:r>
              <a:rPr lang="en-GB" sz="1400" b="1">
                <a:solidFill>
                  <a:srgbClr val="002060"/>
                </a:solidFill>
                <a:latin typeface="Arial"/>
                <a:cs typeface="Arial"/>
                <a:hlinkClick r:id="rId3">
                  <a:extLst>
                    <a:ext uri="{A12FA001-AC4F-418D-AE19-62706E023703}">
                      <ahyp:hlinkClr xmlns:ahyp="http://schemas.microsoft.com/office/drawing/2018/hyperlinkcolor" val="tx"/>
                    </a:ext>
                  </a:extLst>
                </a:hlinkClick>
              </a:rPr>
              <a:t>Family Action</a:t>
            </a:r>
            <a:endParaRPr lang="en-GB" sz="1400" b="1" i="1" u="sng">
              <a:solidFill>
                <a:srgbClr val="002060"/>
              </a:solidFill>
              <a:latin typeface="Arial"/>
              <a:cs typeface="Arial"/>
              <a:hlinkClick r:id="rId4">
                <a:extLst>
                  <a:ext uri="{A12FA001-AC4F-418D-AE19-62706E023703}">
                    <ahyp:hlinkClr xmlns:ahyp="http://schemas.microsoft.com/office/drawing/2018/hyperlinkcolor" val="tx"/>
                  </a:ext>
                </a:extLst>
              </a:hlinkClick>
            </a:endParaRPr>
          </a:p>
          <a:p>
            <a:pPr lvl="0"/>
            <a:r>
              <a:rPr lang="en-GB" sz="1400">
                <a:solidFill>
                  <a:srgbClr val="002060"/>
                </a:solidFill>
                <a:latin typeface="Arial" panose="020B0604020202020204" pitchFamily="34" charset="0"/>
                <a:cs typeface="Arial" panose="020B0604020202020204" pitchFamily="34" charset="0"/>
              </a:rPr>
              <a:t>Family Action transforms lives by providing practical, emotional and financial support to those who are experiencing poverty, disadvantage and social isolation across the country</a:t>
            </a:r>
            <a:endParaRPr lang="en-GB" sz="140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lvl="0"/>
            <a:endParaRPr lang="en-GB" sz="1400">
              <a:solidFill>
                <a:srgbClr val="002060"/>
              </a:solidFill>
              <a:hlinkClick r:id="rId5">
                <a:extLst>
                  <a:ext uri="{A12FA001-AC4F-418D-AE19-62706E023703}">
                    <ahyp:hlinkClr xmlns:ahyp="http://schemas.microsoft.com/office/drawing/2018/hyperlinkcolor" val="tx"/>
                  </a:ext>
                </a:extLst>
              </a:hlinkClick>
            </a:endParaRPr>
          </a:p>
          <a:p>
            <a:pPr lvl="0"/>
            <a:endParaRPr lang="en-GB" sz="1400">
              <a:solidFill>
                <a:srgbClr val="002060"/>
              </a:solidFill>
              <a:hlinkClick r:id="rId5">
                <a:extLst>
                  <a:ext uri="{A12FA001-AC4F-418D-AE19-62706E023703}">
                    <ahyp:hlinkClr xmlns:ahyp="http://schemas.microsoft.com/office/drawing/2018/hyperlinkcolor" val="tx"/>
                  </a:ext>
                </a:extLst>
              </a:hlinkClick>
            </a:endParaRPr>
          </a:p>
          <a:p>
            <a:pPr lvl="0"/>
            <a:r>
              <a:rPr lang="en-GB" sz="1400" b="1">
                <a:solidFill>
                  <a:srgbClr val="002060"/>
                </a:solidFill>
                <a:latin typeface="Arial"/>
                <a:cs typeface="Arial"/>
                <a:hlinkClick r:id="rId5">
                  <a:extLst>
                    <a:ext uri="{A12FA001-AC4F-418D-AE19-62706E023703}">
                      <ahyp:hlinkClr xmlns:ahyp="http://schemas.microsoft.com/office/drawing/2018/hyperlinkcolor" val="tx"/>
                    </a:ext>
                  </a:extLst>
                </a:hlinkClick>
              </a:rPr>
              <a:t>Support for veterans and their families as cost of living increases – All Call Signs</a:t>
            </a:r>
            <a:endParaRPr lang="en-GB" sz="1400" b="1">
              <a:solidFill>
                <a:srgbClr val="002060"/>
              </a:solidFill>
              <a:latin typeface="Arial"/>
              <a:cs typeface="Arial"/>
            </a:endParaRPr>
          </a:p>
          <a:p>
            <a:pPr lvl="0"/>
            <a:r>
              <a:rPr lang="en-GB" sz="1400" b="1">
                <a:solidFill>
                  <a:srgbClr val="002060"/>
                </a:solidFill>
                <a:latin typeface="Arial" panose="020B0604020202020204" pitchFamily="34" charset="0"/>
                <a:cs typeface="Arial" panose="020B0604020202020204" pitchFamily="34" charset="0"/>
              </a:rPr>
              <a:t>Support for veterans and their families</a:t>
            </a:r>
          </a:p>
          <a:p>
            <a:endParaRPr lang="en-GB" sz="1400">
              <a:solidFill>
                <a:srgbClr val="002060"/>
              </a:solidFill>
              <a:latin typeface="Arial" panose="020B0604020202020204" pitchFamily="34" charset="0"/>
              <a:cs typeface="Arial" panose="020B0604020202020204" pitchFamily="34" charset="0"/>
            </a:endParaRPr>
          </a:p>
          <a:p>
            <a:pPr lvl="0"/>
            <a:endParaRPr lang="en-GB" sz="1400" b="1">
              <a:solidFill>
                <a:srgbClr val="002060"/>
              </a:solidFill>
              <a:latin typeface="Arial" panose="020B0604020202020204" pitchFamily="34" charset="0"/>
              <a:cs typeface="Arial" panose="020B0604020202020204" pitchFamily="34" charset="0"/>
            </a:endParaRPr>
          </a:p>
          <a:p>
            <a:pPr lvl="0"/>
            <a:r>
              <a:rPr lang="en-GB" sz="1400" b="1">
                <a:solidFill>
                  <a:srgbClr val="002060"/>
                </a:solidFill>
                <a:latin typeface="Arial" panose="020B0604020202020204" pitchFamily="34" charset="0"/>
                <a:cs typeface="Arial" panose="020B0604020202020204" pitchFamily="34" charset="0"/>
              </a:rPr>
              <a:t>Royal British Legion Cost of Living Grants</a:t>
            </a:r>
            <a:r>
              <a:rPr lang="en-GB" sz="1400">
                <a:solidFill>
                  <a:srgbClr val="002060"/>
                </a:solidFill>
                <a:latin typeface="Arial" panose="020B0604020202020204" pitchFamily="34" charset="0"/>
                <a:cs typeface="Arial" panose="020B0604020202020204" pitchFamily="34" charset="0"/>
              </a:rPr>
              <a:t> </a:t>
            </a:r>
          </a:p>
          <a:p>
            <a:pPr lvl="0"/>
            <a:r>
              <a:rPr lang="en-GB" sz="1400" u="sng">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Cost of Living Grants (britishlegion.org.uk)</a:t>
            </a:r>
            <a:endParaRPr lang="en-GB" sz="1400">
              <a:solidFill>
                <a:srgbClr val="002060"/>
              </a:solidFill>
              <a:latin typeface="Arial" panose="020B0604020202020204" pitchFamily="34" charset="0"/>
              <a:cs typeface="Arial" panose="020B0604020202020204" pitchFamily="34" charset="0"/>
            </a:endParaRPr>
          </a:p>
          <a:p>
            <a:pPr lvl="0"/>
            <a:r>
              <a:rPr lang="en-GB" sz="1400">
                <a:solidFill>
                  <a:srgbClr val="002060"/>
                </a:solidFill>
                <a:latin typeface="Arial" panose="020B0604020202020204" pitchFamily="34" charset="0"/>
                <a:cs typeface="Arial" panose="020B0604020202020204" pitchFamily="34" charset="0"/>
              </a:rPr>
              <a:t>This programme is open to anyone who is </a:t>
            </a:r>
            <a:r>
              <a:rPr lang="en-GB" sz="1400" b="1" u="sng">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eligible for our support</a:t>
            </a:r>
            <a:r>
              <a:rPr lang="en-GB" sz="1400">
                <a:solidFill>
                  <a:srgbClr val="002060"/>
                </a:solidFill>
                <a:latin typeface="Arial" panose="020B0604020202020204" pitchFamily="34" charset="0"/>
                <a:cs typeface="Arial" panose="020B0604020202020204" pitchFamily="34" charset="0"/>
              </a:rPr>
              <a:t> struggling to pay for items and services they need. Apply </a:t>
            </a:r>
            <a:r>
              <a:rPr lang="en-GB" sz="1400" u="sng">
                <a:solidFill>
                  <a:srgbClr val="002060"/>
                </a:solidFill>
                <a:latin typeface="Arial" panose="020B0604020202020204" pitchFamily="34" charset="0"/>
                <a:cs typeface="Arial" panose="020B0604020202020204" pitchFamily="34" charset="0"/>
              </a:rPr>
              <a:t>online</a:t>
            </a:r>
            <a:endParaRPr lang="en-GB" sz="1400">
              <a:solidFill>
                <a:srgbClr val="002060"/>
              </a:solidFill>
              <a:latin typeface="Arial" panose="020B0604020202020204" pitchFamily="34" charset="0"/>
              <a:cs typeface="Arial" panose="020B0604020202020204" pitchFamily="34" charset="0"/>
            </a:endParaRPr>
          </a:p>
          <a:p>
            <a:endParaRPr lang="en-GB" sz="1600" b="1" i="1"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p:txBody>
      </p:sp>
      <p:sp>
        <p:nvSpPr>
          <p:cNvPr id="21" name="Rectangle: Rounded Corners 20">
            <a:extLst>
              <a:ext uri="{FF2B5EF4-FFF2-40B4-BE49-F238E27FC236}">
                <a16:creationId xmlns:a16="http://schemas.microsoft.com/office/drawing/2014/main" id="{45764C69-8D2D-480D-8A4E-FA8E75BADD37}"/>
              </a:ext>
            </a:extLst>
          </p:cNvPr>
          <p:cNvSpPr/>
          <p:nvPr/>
        </p:nvSpPr>
        <p:spPr>
          <a:xfrm>
            <a:off x="6532277" y="373426"/>
            <a:ext cx="5552869" cy="637084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1400" b="1" i="1"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en-GB" sz="1400" b="1" i="1"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en-GB" sz="1400" b="1" i="1"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GB" sz="1400" b="1" u="sng">
                <a:solidFill>
                  <a:srgbClr val="002060"/>
                </a:solidFill>
                <a:latin typeface="Arial"/>
                <a:cs typeface="Arial"/>
                <a:hlinkClick r:id="rId4">
                  <a:extLst>
                    <a:ext uri="{A12FA001-AC4F-418D-AE19-62706E023703}">
                      <ahyp:hlinkClr xmlns:ahyp="http://schemas.microsoft.com/office/drawing/2018/hyperlinkcolor" val="tx"/>
                    </a:ext>
                  </a:extLst>
                </a:hlinkClick>
              </a:rPr>
              <a:t>Help for Households - Get government cost of living support</a:t>
            </a:r>
            <a:endParaRPr lang="en-GB" sz="1400" b="1" u="sng">
              <a:solidFill>
                <a:srgbClr val="002060"/>
              </a:solidFill>
              <a:latin typeface="Arial"/>
              <a:cs typeface="Arial"/>
              <a:hlinkClick r:id="rId4"/>
            </a:endParaRPr>
          </a:p>
          <a:p>
            <a:endParaRPr lang="en-GB" sz="1400" b="1" i="1"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lvl="0"/>
            <a:r>
              <a:rPr lang="en-GB" sz="1400" b="1">
                <a:solidFill>
                  <a:srgbClr val="002060"/>
                </a:solidFill>
                <a:latin typeface="Arial"/>
                <a:cs typeface="Arial"/>
                <a:hlinkClick r:id="rId8">
                  <a:extLst>
                    <a:ext uri="{A12FA001-AC4F-418D-AE19-62706E023703}">
                      <ahyp:hlinkClr xmlns:ahyp="http://schemas.microsoft.com/office/drawing/2018/hyperlinkcolor" val="tx"/>
                    </a:ext>
                  </a:extLst>
                </a:hlinkClick>
              </a:rPr>
              <a:t>Blue Light Together</a:t>
            </a:r>
            <a:endParaRPr lang="en-GB" sz="1400" b="1">
              <a:solidFill>
                <a:srgbClr val="002060"/>
              </a:solidFill>
              <a:latin typeface="Arial"/>
              <a:cs typeface="Arial"/>
            </a:endParaRPr>
          </a:p>
          <a:p>
            <a:pPr lvl="0"/>
            <a:r>
              <a:rPr lang="en-GB" sz="1400">
                <a:solidFill>
                  <a:srgbClr val="002060"/>
                </a:solidFill>
                <a:latin typeface="Arial"/>
                <a:cs typeface="Arial"/>
              </a:rPr>
              <a:t>Blue Light Together is the place for UK emergency services staff, volunteers, retirees and friends and family to find information, ideas and support to help look after your mental health.</a:t>
            </a:r>
          </a:p>
          <a:p>
            <a:pPr lvl="0"/>
            <a:r>
              <a:rPr lang="en-GB" sz="1400">
                <a:solidFill>
                  <a:srgbClr val="002060"/>
                </a:solidFill>
                <a:latin typeface="Arial"/>
                <a:cs typeface="Arial"/>
              </a:rPr>
              <a:t>It’s all in confidential.</a:t>
            </a:r>
            <a:endParaRPr lang="en-GB" sz="1400">
              <a:solidFill>
                <a:srgbClr val="002060"/>
              </a:solidFill>
              <a:latin typeface="Arial" panose="020B0604020202020204" pitchFamily="34" charset="0"/>
              <a:cs typeface="Arial" panose="020B0604020202020204" pitchFamily="34" charset="0"/>
            </a:endParaRPr>
          </a:p>
          <a:p>
            <a:endParaRPr lang="en-GB" sz="1400" b="1" i="1" u="sng">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GB" sz="1400" b="1" u="sng">
                <a:solidFill>
                  <a:srgbClr val="002060"/>
                </a:solidFill>
                <a:latin typeface="Arial"/>
                <a:cs typeface="Arial"/>
                <a:hlinkClick r:id="rId4">
                  <a:extLst>
                    <a:ext uri="{A12FA001-AC4F-418D-AE19-62706E023703}">
                      <ahyp:hlinkClr xmlns:ahyp="http://schemas.microsoft.com/office/drawing/2018/hyperlinkcolor" val="tx"/>
                    </a:ext>
                  </a:extLst>
                </a:hlinkClick>
              </a:rPr>
              <a:t>Citizen’s Advice</a:t>
            </a:r>
            <a:endParaRPr lang="en-GB" sz="1400" b="1">
              <a:solidFill>
                <a:srgbClr val="002060"/>
              </a:solidFill>
              <a:latin typeface="Arial"/>
              <a:cs typeface="Arial"/>
            </a:endParaRPr>
          </a:p>
          <a:p>
            <a:r>
              <a:rPr lang="en-GB" sz="1400" i="1">
                <a:solidFill>
                  <a:srgbClr val="002060"/>
                </a:solidFill>
                <a:latin typeface="Arial"/>
                <a:cs typeface="Arial"/>
              </a:rPr>
              <a:t>Support with benefits, debts, immigration, health, and consumer issues. Call 0800 144 8848.</a:t>
            </a:r>
            <a:endParaRPr lang="en-GB" sz="1400">
              <a:solidFill>
                <a:srgbClr val="002060"/>
              </a:solidFill>
              <a:latin typeface="Arial"/>
              <a:cs typeface="Arial"/>
            </a:endParaRPr>
          </a:p>
          <a:p>
            <a:endParaRPr lang="en-GB" sz="1400" b="1">
              <a:solidFill>
                <a:srgbClr val="002060"/>
              </a:solidFill>
              <a:latin typeface="Arial" panose="020B0604020202020204" pitchFamily="34" charset="0"/>
              <a:cs typeface="Arial" panose="020B0604020202020204" pitchFamily="34" charset="0"/>
            </a:endParaRPr>
          </a:p>
          <a:p>
            <a:r>
              <a:rPr lang="en-GB" sz="1400" b="1">
                <a:solidFill>
                  <a:srgbClr val="002060"/>
                </a:solidFill>
                <a:latin typeface="Arial"/>
                <a:cs typeface="Arial"/>
              </a:rPr>
              <a:t>Warm Spaces</a:t>
            </a:r>
            <a:endParaRPr lang="en-GB" sz="1400">
              <a:solidFill>
                <a:srgbClr val="002060"/>
              </a:solidFill>
              <a:latin typeface="Arial"/>
              <a:cs typeface="Arial"/>
            </a:endParaRPr>
          </a:p>
          <a:p>
            <a:r>
              <a:rPr lang="en-GB" sz="1400">
                <a:solidFill>
                  <a:srgbClr val="002060"/>
                </a:solidFill>
                <a:latin typeface="Arial"/>
                <a:cs typeface="Arial"/>
              </a:rPr>
              <a:t>Warm Spaces is designed to </a:t>
            </a:r>
            <a:r>
              <a:rPr lang="en-GB" sz="1400" u="sng">
                <a:solidFill>
                  <a:srgbClr val="002060"/>
                </a:solidFill>
                <a:latin typeface="Arial"/>
                <a:cs typeface="Arial"/>
                <a:hlinkClick r:id="rId9">
                  <a:extLst>
                    <a:ext uri="{A12FA001-AC4F-418D-AE19-62706E023703}">
                      <ahyp:hlinkClr xmlns:ahyp="http://schemas.microsoft.com/office/drawing/2018/hyperlinkcolor" val="tx"/>
                    </a:ext>
                  </a:extLst>
                </a:hlinkClick>
              </a:rPr>
              <a:t>signpost</a:t>
            </a:r>
            <a:r>
              <a:rPr lang="en-GB" sz="1400">
                <a:solidFill>
                  <a:srgbClr val="002060"/>
                </a:solidFill>
                <a:latin typeface="Arial"/>
                <a:cs typeface="Arial"/>
              </a:rPr>
              <a:t> </a:t>
            </a:r>
            <a:r>
              <a:rPr lang="en-GB" sz="1400" i="1">
                <a:solidFill>
                  <a:srgbClr val="002060"/>
                </a:solidFill>
                <a:latin typeface="Arial"/>
                <a:cs typeface="Arial"/>
              </a:rPr>
              <a:t>anyone</a:t>
            </a:r>
            <a:r>
              <a:rPr lang="en-GB" sz="1400">
                <a:solidFill>
                  <a:srgbClr val="002060"/>
                </a:solidFill>
                <a:latin typeface="Arial"/>
                <a:cs typeface="Arial"/>
              </a:rPr>
              <a:t> in need of warmth, to a warm space to share with others. </a:t>
            </a:r>
            <a:endParaRPr lang="en-GB" sz="1400">
              <a:solidFill>
                <a:srgbClr val="002060"/>
              </a:solidFill>
              <a:latin typeface="Arial" panose="020B0604020202020204" pitchFamily="34" charset="0"/>
              <a:cs typeface="Arial" panose="020B0604020202020204" pitchFamily="34" charset="0"/>
            </a:endParaRPr>
          </a:p>
          <a:p>
            <a:pPr lvl="0"/>
            <a:endParaRPr lang="en-GB" sz="1400" b="1" u="sng">
              <a:solidFill>
                <a:srgbClr val="00206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lvl="0"/>
            <a:r>
              <a:rPr lang="en-GB" sz="1400" b="1" u="sng">
                <a:solidFill>
                  <a:srgbClr val="002060"/>
                </a:solidFill>
                <a:latin typeface="Arial"/>
                <a:cs typeface="Arial"/>
                <a:hlinkClick r:id="rId10">
                  <a:extLst>
                    <a:ext uri="{A12FA001-AC4F-418D-AE19-62706E023703}">
                      <ahyp:hlinkClr xmlns:ahyp="http://schemas.microsoft.com/office/drawing/2018/hyperlinkcolor" val="tx"/>
                    </a:ext>
                  </a:extLst>
                </a:hlinkClick>
              </a:rPr>
              <a:t>Refuge</a:t>
            </a:r>
            <a:endParaRPr lang="en-GB" sz="1400" b="1">
              <a:solidFill>
                <a:srgbClr val="002060"/>
              </a:solidFill>
              <a:latin typeface="Arial"/>
              <a:cs typeface="Arial"/>
            </a:endParaRPr>
          </a:p>
          <a:p>
            <a:pPr lvl="0"/>
            <a:r>
              <a:rPr lang="en-GB" sz="1400">
                <a:solidFill>
                  <a:srgbClr val="002060"/>
                </a:solidFill>
                <a:latin typeface="Arial"/>
                <a:cs typeface="Arial"/>
              </a:rPr>
              <a:t>Confidential, non-judgmental information and expert support for victims of domestic violence. Contact 0808 2000 247.</a:t>
            </a:r>
          </a:p>
          <a:p>
            <a:pPr lvl="0"/>
            <a:endParaRPr lang="en-GB" sz="1400">
              <a:solidFill>
                <a:srgbClr val="002060"/>
              </a:solidFill>
              <a:latin typeface="Arial" panose="020B0604020202020204" pitchFamily="34" charset="0"/>
              <a:cs typeface="Arial" panose="020B0604020202020204" pitchFamily="34" charset="0"/>
            </a:endParaRPr>
          </a:p>
          <a:p>
            <a:pPr lvl="0"/>
            <a:r>
              <a:rPr lang="en-GB" sz="1400" b="1">
                <a:latin typeface="Arial"/>
                <a:cs typeface="Arial"/>
                <a:hlinkClick r:id="rId11"/>
              </a:rPr>
              <a:t>Cruse Bereavement Support</a:t>
            </a:r>
            <a:endParaRPr lang="en-GB" sz="1400" b="1">
              <a:latin typeface="Arial"/>
              <a:cs typeface="Arial"/>
            </a:endParaRPr>
          </a:p>
          <a:p>
            <a:pPr lvl="0"/>
            <a:r>
              <a:rPr lang="en-GB" sz="1400" b="1">
                <a:solidFill>
                  <a:srgbClr val="002060"/>
                </a:solidFill>
                <a:latin typeface="Arial"/>
                <a:cs typeface="Arial"/>
              </a:rPr>
              <a:t>Bereavement support</a:t>
            </a:r>
          </a:p>
          <a:p>
            <a:endParaRPr lang="en-GB">
              <a:solidFill>
                <a:srgbClr val="002060"/>
              </a:solidFill>
            </a:endParaRPr>
          </a:p>
        </p:txBody>
      </p:sp>
      <p:sp>
        <p:nvSpPr>
          <p:cNvPr id="3" name="TextBox 2">
            <a:extLst>
              <a:ext uri="{FF2B5EF4-FFF2-40B4-BE49-F238E27FC236}">
                <a16:creationId xmlns:a16="http://schemas.microsoft.com/office/drawing/2014/main" id="{D069EA08-5A95-438B-9816-F0BCCAC7D354}"/>
              </a:ext>
            </a:extLst>
          </p:cNvPr>
          <p:cNvSpPr txBox="1"/>
          <p:nvPr/>
        </p:nvSpPr>
        <p:spPr>
          <a:xfrm>
            <a:off x="106854" y="-32683"/>
            <a:ext cx="3684593" cy="1323439"/>
          </a:xfrm>
          <a:prstGeom prst="rect">
            <a:avLst/>
          </a:prstGeom>
          <a:noFill/>
        </p:spPr>
        <p:txBody>
          <a:bodyPr wrap="square" lIns="91440" tIns="45720" rIns="91440" bIns="45720" rtlCol="0" anchor="t">
            <a:spAutoFit/>
          </a:bodyPr>
          <a:lstStyle/>
          <a:p>
            <a:r>
              <a:rPr lang="en-GB" sz="4000" b="1">
                <a:solidFill>
                  <a:srgbClr val="002060"/>
                </a:solidFill>
                <a:latin typeface="Arial"/>
                <a:cs typeface="Arial"/>
              </a:rPr>
              <a:t>Other Support </a:t>
            </a:r>
            <a:endParaRPr lang="en-GB" sz="400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732DC02-E771-4E68-BC58-0126DEF0CA28}"/>
              </a:ext>
            </a:extLst>
          </p:cNvPr>
          <p:cNvPicPr>
            <a:picLocks noChangeAspect="1"/>
          </p:cNvPicPr>
          <p:nvPr/>
        </p:nvPicPr>
        <p:blipFill>
          <a:blip r:embed="rId12"/>
          <a:stretch>
            <a:fillRect/>
          </a:stretch>
        </p:blipFill>
        <p:spPr>
          <a:xfrm>
            <a:off x="7615741" y="4835825"/>
            <a:ext cx="422971" cy="379310"/>
          </a:xfrm>
          <a:prstGeom prst="rect">
            <a:avLst/>
          </a:prstGeom>
        </p:spPr>
      </p:pic>
      <p:pic>
        <p:nvPicPr>
          <p:cNvPr id="6" name="Picture 5">
            <a:extLst>
              <a:ext uri="{FF2B5EF4-FFF2-40B4-BE49-F238E27FC236}">
                <a16:creationId xmlns:a16="http://schemas.microsoft.com/office/drawing/2014/main" id="{3B831798-B4E5-4682-84FE-6684105E4B63}"/>
              </a:ext>
            </a:extLst>
          </p:cNvPr>
          <p:cNvPicPr>
            <a:picLocks noChangeAspect="1"/>
          </p:cNvPicPr>
          <p:nvPr/>
        </p:nvPicPr>
        <p:blipFill>
          <a:blip r:embed="rId13"/>
          <a:stretch>
            <a:fillRect/>
          </a:stretch>
        </p:blipFill>
        <p:spPr>
          <a:xfrm>
            <a:off x="4239074" y="2277006"/>
            <a:ext cx="1219457" cy="503446"/>
          </a:xfrm>
          <a:prstGeom prst="rect">
            <a:avLst/>
          </a:prstGeom>
        </p:spPr>
      </p:pic>
      <p:pic>
        <p:nvPicPr>
          <p:cNvPr id="7" name="Picture 6">
            <a:extLst>
              <a:ext uri="{FF2B5EF4-FFF2-40B4-BE49-F238E27FC236}">
                <a16:creationId xmlns:a16="http://schemas.microsoft.com/office/drawing/2014/main" id="{28DD357B-8F5F-47A5-8C9B-10D7AC447580}"/>
              </a:ext>
            </a:extLst>
          </p:cNvPr>
          <p:cNvPicPr>
            <a:picLocks noChangeAspect="1"/>
          </p:cNvPicPr>
          <p:nvPr/>
        </p:nvPicPr>
        <p:blipFill>
          <a:blip r:embed="rId14"/>
          <a:stretch>
            <a:fillRect/>
          </a:stretch>
        </p:blipFill>
        <p:spPr>
          <a:xfrm>
            <a:off x="3664843" y="3348507"/>
            <a:ext cx="1148462" cy="484351"/>
          </a:xfrm>
          <a:prstGeom prst="rect">
            <a:avLst/>
          </a:prstGeom>
        </p:spPr>
      </p:pic>
      <p:pic>
        <p:nvPicPr>
          <p:cNvPr id="8" name="Picture 7">
            <a:extLst>
              <a:ext uri="{FF2B5EF4-FFF2-40B4-BE49-F238E27FC236}">
                <a16:creationId xmlns:a16="http://schemas.microsoft.com/office/drawing/2014/main" id="{F3C8FFCC-1113-43F4-A879-A1B2FDA43FEC}"/>
              </a:ext>
            </a:extLst>
          </p:cNvPr>
          <p:cNvPicPr>
            <a:picLocks noChangeAspect="1"/>
          </p:cNvPicPr>
          <p:nvPr/>
        </p:nvPicPr>
        <p:blipFill>
          <a:blip r:embed="rId15"/>
          <a:stretch>
            <a:fillRect/>
          </a:stretch>
        </p:blipFill>
        <p:spPr>
          <a:xfrm>
            <a:off x="11325285" y="3318086"/>
            <a:ext cx="531828" cy="545191"/>
          </a:xfrm>
          <a:prstGeom prst="rect">
            <a:avLst/>
          </a:prstGeom>
        </p:spPr>
      </p:pic>
      <p:pic>
        <p:nvPicPr>
          <p:cNvPr id="9" name="Picture 8">
            <a:extLst>
              <a:ext uri="{FF2B5EF4-FFF2-40B4-BE49-F238E27FC236}">
                <a16:creationId xmlns:a16="http://schemas.microsoft.com/office/drawing/2014/main" id="{90037BFA-21E6-4845-8CF4-0278C89AB55A}"/>
              </a:ext>
            </a:extLst>
          </p:cNvPr>
          <p:cNvPicPr>
            <a:picLocks noChangeAspect="1"/>
          </p:cNvPicPr>
          <p:nvPr/>
        </p:nvPicPr>
        <p:blipFill>
          <a:blip r:embed="rId16"/>
          <a:stretch>
            <a:fillRect/>
          </a:stretch>
        </p:blipFill>
        <p:spPr>
          <a:xfrm>
            <a:off x="11206936" y="4569125"/>
            <a:ext cx="619125" cy="533400"/>
          </a:xfrm>
          <a:prstGeom prst="rect">
            <a:avLst/>
          </a:prstGeom>
        </p:spPr>
      </p:pic>
      <p:pic>
        <p:nvPicPr>
          <p:cNvPr id="10" name="Picture 9">
            <a:extLst>
              <a:ext uri="{FF2B5EF4-FFF2-40B4-BE49-F238E27FC236}">
                <a16:creationId xmlns:a16="http://schemas.microsoft.com/office/drawing/2014/main" id="{0B3E659A-6A24-408B-A05A-1302E2D4D735}"/>
              </a:ext>
            </a:extLst>
          </p:cNvPr>
          <p:cNvPicPr>
            <a:picLocks noChangeAspect="1"/>
          </p:cNvPicPr>
          <p:nvPr/>
        </p:nvPicPr>
        <p:blipFill>
          <a:blip r:embed="rId17"/>
          <a:stretch>
            <a:fillRect/>
          </a:stretch>
        </p:blipFill>
        <p:spPr>
          <a:xfrm>
            <a:off x="6878637" y="850331"/>
            <a:ext cx="2496065" cy="312008"/>
          </a:xfrm>
          <a:prstGeom prst="rect">
            <a:avLst/>
          </a:prstGeom>
        </p:spPr>
      </p:pic>
      <p:pic>
        <p:nvPicPr>
          <p:cNvPr id="12" name="Picture 11">
            <a:extLst>
              <a:ext uri="{FF2B5EF4-FFF2-40B4-BE49-F238E27FC236}">
                <a16:creationId xmlns:a16="http://schemas.microsoft.com/office/drawing/2014/main" id="{293D5130-0859-4656-92C4-F7BBEE450DFF}"/>
              </a:ext>
            </a:extLst>
          </p:cNvPr>
          <p:cNvPicPr>
            <a:picLocks noChangeAspect="1"/>
          </p:cNvPicPr>
          <p:nvPr/>
        </p:nvPicPr>
        <p:blipFill>
          <a:blip r:embed="rId18"/>
          <a:stretch>
            <a:fillRect/>
          </a:stretch>
        </p:blipFill>
        <p:spPr>
          <a:xfrm>
            <a:off x="5346997" y="4935594"/>
            <a:ext cx="946518" cy="559083"/>
          </a:xfrm>
          <a:prstGeom prst="rect">
            <a:avLst/>
          </a:prstGeom>
        </p:spPr>
      </p:pic>
      <p:pic>
        <p:nvPicPr>
          <p:cNvPr id="13" name="Picture 12">
            <a:extLst>
              <a:ext uri="{FF2B5EF4-FFF2-40B4-BE49-F238E27FC236}">
                <a16:creationId xmlns:a16="http://schemas.microsoft.com/office/drawing/2014/main" id="{4AD4442B-16B2-455E-BB53-92B5737AFFB7}"/>
              </a:ext>
            </a:extLst>
          </p:cNvPr>
          <p:cNvPicPr>
            <a:picLocks noChangeAspect="1"/>
          </p:cNvPicPr>
          <p:nvPr/>
        </p:nvPicPr>
        <p:blipFill>
          <a:blip r:embed="rId19"/>
          <a:stretch>
            <a:fillRect/>
          </a:stretch>
        </p:blipFill>
        <p:spPr>
          <a:xfrm>
            <a:off x="4030503" y="4188322"/>
            <a:ext cx="968062" cy="634052"/>
          </a:xfrm>
          <a:prstGeom prst="rect">
            <a:avLst/>
          </a:prstGeom>
        </p:spPr>
      </p:pic>
      <p:pic>
        <p:nvPicPr>
          <p:cNvPr id="14" name="Picture 13">
            <a:extLst>
              <a:ext uri="{FF2B5EF4-FFF2-40B4-BE49-F238E27FC236}">
                <a16:creationId xmlns:a16="http://schemas.microsoft.com/office/drawing/2014/main" id="{8EFA60F0-2AB4-40EE-948E-7E805CB0F57E}"/>
              </a:ext>
            </a:extLst>
          </p:cNvPr>
          <p:cNvPicPr>
            <a:picLocks noChangeAspect="1"/>
          </p:cNvPicPr>
          <p:nvPr/>
        </p:nvPicPr>
        <p:blipFill>
          <a:blip r:embed="rId20"/>
          <a:stretch>
            <a:fillRect/>
          </a:stretch>
        </p:blipFill>
        <p:spPr>
          <a:xfrm>
            <a:off x="8866378" y="6137366"/>
            <a:ext cx="2440876" cy="579798"/>
          </a:xfrm>
          <a:prstGeom prst="rect">
            <a:avLst/>
          </a:prstGeom>
        </p:spPr>
      </p:pic>
      <p:pic>
        <p:nvPicPr>
          <p:cNvPr id="4" name="Picture 3">
            <a:extLst>
              <a:ext uri="{FF2B5EF4-FFF2-40B4-BE49-F238E27FC236}">
                <a16:creationId xmlns:a16="http://schemas.microsoft.com/office/drawing/2014/main" id="{2584B55A-DA8D-439E-9AB8-9154855B5BF9}"/>
              </a:ext>
            </a:extLst>
          </p:cNvPr>
          <p:cNvPicPr>
            <a:picLocks noChangeAspect="1"/>
          </p:cNvPicPr>
          <p:nvPr/>
        </p:nvPicPr>
        <p:blipFill>
          <a:blip r:embed="rId21"/>
          <a:stretch>
            <a:fillRect/>
          </a:stretch>
        </p:blipFill>
        <p:spPr>
          <a:xfrm>
            <a:off x="8693758" y="1637700"/>
            <a:ext cx="2493480" cy="390178"/>
          </a:xfrm>
          <a:prstGeom prst="rect">
            <a:avLst/>
          </a:prstGeom>
        </p:spPr>
      </p:pic>
    </p:spTree>
    <p:extLst>
      <p:ext uri="{BB962C8B-B14F-4D97-AF65-F5344CB8AC3E}">
        <p14:creationId xmlns:p14="http://schemas.microsoft.com/office/powerpoint/2010/main" val="249718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Slide Number Placeholder 1">
            <a:extLst>
              <a:ext uri="{FF2B5EF4-FFF2-40B4-BE49-F238E27FC236}">
                <a16:creationId xmlns:a16="http://schemas.microsoft.com/office/drawing/2014/main" id="{80D56B83-E4B8-434A-B450-04358030723A}"/>
              </a:ext>
            </a:extLst>
          </p:cNvPr>
          <p:cNvSpPr>
            <a:spLocks noGrp="1"/>
          </p:cNvSpPr>
          <p:nvPr>
            <p:ph type="sldNum" sz="quarter" idx="12"/>
          </p:nvPr>
        </p:nvSpPr>
        <p:spPr/>
        <p:txBody>
          <a:bodyPr/>
          <a:lstStyle/>
          <a:p>
            <a:fld id="{AF6175DA-9E39-42FB-BF7B-D5C65E291904}" type="slidenum">
              <a:rPr lang="en-GB" smtClean="0"/>
              <a:t>9</a:t>
            </a:fld>
            <a:endParaRPr lang="en-GB"/>
          </a:p>
        </p:txBody>
      </p:sp>
      <p:sp>
        <p:nvSpPr>
          <p:cNvPr id="5" name="Rectangle: Rounded Corners 4">
            <a:extLst>
              <a:ext uri="{FF2B5EF4-FFF2-40B4-BE49-F238E27FC236}">
                <a16:creationId xmlns:a16="http://schemas.microsoft.com/office/drawing/2014/main" id="{9479D62C-C036-4401-8E70-1168DCDD18EC}"/>
              </a:ext>
            </a:extLst>
          </p:cNvPr>
          <p:cNvSpPr/>
          <p:nvPr/>
        </p:nvSpPr>
        <p:spPr>
          <a:xfrm>
            <a:off x="6100376" y="55186"/>
            <a:ext cx="5940260" cy="681427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600">
                <a:solidFill>
                  <a:srgbClr val="002060"/>
                </a:solidFill>
                <a:latin typeface="Arial"/>
                <a:cs typeface="Arial"/>
              </a:rPr>
              <a:t>Urgent advice: If it's an emergency or you need urgent help or if you or someone else is in danger, call </a:t>
            </a:r>
            <a:r>
              <a:rPr lang="en-GB" sz="1600" u="sng">
                <a:solidFill>
                  <a:srgbClr val="002060"/>
                </a:solidFill>
                <a:latin typeface="Arial"/>
                <a:cs typeface="Arial"/>
                <a:hlinkClick r:id="rId2">
                  <a:extLst>
                    <a:ext uri="{A12FA001-AC4F-418D-AE19-62706E023703}">
                      <ahyp:hlinkClr xmlns:ahyp="http://schemas.microsoft.com/office/drawing/2018/hyperlinkcolor" val="tx"/>
                    </a:ext>
                  </a:extLst>
                </a:hlinkClick>
              </a:rPr>
              <a:t>999</a:t>
            </a:r>
            <a:r>
              <a:rPr lang="en-GB" sz="1600">
                <a:solidFill>
                  <a:srgbClr val="002060"/>
                </a:solidFill>
                <a:latin typeface="Arial"/>
                <a:cs typeface="Arial"/>
              </a:rPr>
              <a:t> or go to A&amp;E now.</a:t>
            </a:r>
          </a:p>
          <a:p>
            <a:endParaRPr lang="en-GB" sz="1600">
              <a:solidFill>
                <a:srgbClr val="002060"/>
              </a:solidFill>
              <a:latin typeface="Arial"/>
              <a:cs typeface="Arial"/>
            </a:endParaRPr>
          </a:p>
          <a:p>
            <a:pPr lvl="0"/>
            <a:r>
              <a:rPr lang="en-GB" sz="1600">
                <a:solidFill>
                  <a:srgbClr val="002060"/>
                </a:solidFill>
                <a:latin typeface="Arial"/>
                <a:cs typeface="Arial"/>
              </a:rPr>
              <a:t>If you need help urgently for your mental health, but it's not an emergency, </a:t>
            </a:r>
            <a:r>
              <a:rPr lang="en-GB" sz="1600" u="sng">
                <a:solidFill>
                  <a:srgbClr val="002060"/>
                </a:solidFill>
                <a:latin typeface="Arial"/>
                <a:cs typeface="Arial"/>
                <a:hlinkClick r:id="rId3">
                  <a:extLst>
                    <a:ext uri="{A12FA001-AC4F-418D-AE19-62706E023703}">
                      <ahyp:hlinkClr xmlns:ahyp="http://schemas.microsoft.com/office/drawing/2018/hyperlinkcolor" val="tx"/>
                    </a:ext>
                  </a:extLst>
                </a:hlinkClick>
              </a:rPr>
              <a:t>get help from NHS 111 online</a:t>
            </a:r>
            <a:r>
              <a:rPr lang="en-GB" sz="1600">
                <a:solidFill>
                  <a:srgbClr val="002060"/>
                </a:solidFill>
                <a:latin typeface="Arial"/>
                <a:cs typeface="Arial"/>
              </a:rPr>
              <a:t> or call </a:t>
            </a:r>
            <a:r>
              <a:rPr lang="en-GB" sz="1600" u="sng">
                <a:solidFill>
                  <a:srgbClr val="002060"/>
                </a:solidFill>
                <a:latin typeface="Arial"/>
                <a:cs typeface="Arial"/>
                <a:hlinkClick r:id="rId4">
                  <a:extLst>
                    <a:ext uri="{A12FA001-AC4F-418D-AE19-62706E023703}">
                      <ahyp:hlinkClr xmlns:ahyp="http://schemas.microsoft.com/office/drawing/2018/hyperlinkcolor" val="tx"/>
                    </a:ext>
                  </a:extLst>
                </a:hlinkClick>
              </a:rPr>
              <a:t>111</a:t>
            </a:r>
            <a:endParaRPr lang="en-GB" sz="1600">
              <a:solidFill>
                <a:srgbClr val="002060"/>
              </a:solidFill>
              <a:latin typeface="Arial"/>
              <a:cs typeface="Arial"/>
            </a:endParaRPr>
          </a:p>
          <a:p>
            <a:r>
              <a:rPr lang="en-GB" sz="1600">
                <a:solidFill>
                  <a:srgbClr val="002060"/>
                </a:solidFill>
                <a:latin typeface="Arial"/>
                <a:cs typeface="Arial"/>
              </a:rPr>
              <a:t>Your mental health is as important as your physical health. You will not be wasting anyone's time.</a:t>
            </a:r>
          </a:p>
          <a:p>
            <a:r>
              <a:rPr lang="en-GB" sz="1600" b="1" u="sng">
                <a:solidFill>
                  <a:srgbClr val="002060"/>
                </a:solidFill>
                <a:latin typeface="Arial"/>
                <a:cs typeface="Arial"/>
                <a:hlinkClick r:id="rId5">
                  <a:extLst>
                    <a:ext uri="{A12FA001-AC4F-418D-AE19-62706E023703}">
                      <ahyp:hlinkClr xmlns:ahyp="http://schemas.microsoft.com/office/drawing/2018/hyperlinkcolor" val="tx"/>
                    </a:ext>
                  </a:extLst>
                </a:hlinkClick>
              </a:rPr>
              <a:t>NHS therapy and counselling services</a:t>
            </a:r>
            <a:endParaRPr lang="en-GB" sz="1600">
              <a:solidFill>
                <a:srgbClr val="002060"/>
              </a:solidFill>
              <a:latin typeface="Arial"/>
              <a:cs typeface="Arial"/>
            </a:endParaRPr>
          </a:p>
          <a:p>
            <a:r>
              <a:rPr lang="en-GB" sz="1600">
                <a:solidFill>
                  <a:srgbClr val="002060"/>
                </a:solidFill>
                <a:latin typeface="Arial"/>
                <a:cs typeface="Arial"/>
              </a:rPr>
              <a:t>Improving Access to Psychological Therapies (IAPT) is an NHS service for people in England aged 18 or over. You can talk to your GP about IAPT services or contact them directly without talking to your GP. Psychological therapies can treat conditions like:</a:t>
            </a:r>
          </a:p>
          <a:p>
            <a:pPr marL="285750" lvl="0" indent="-285750">
              <a:buFont typeface="Arial"/>
              <a:buChar char="•"/>
            </a:pPr>
            <a:r>
              <a:rPr lang="en-GB" sz="1600">
                <a:solidFill>
                  <a:srgbClr val="002060"/>
                </a:solidFill>
                <a:latin typeface="Arial"/>
                <a:cs typeface="Arial"/>
              </a:rPr>
              <a:t>depression</a:t>
            </a:r>
          </a:p>
          <a:p>
            <a:pPr marL="285750" lvl="0" indent="-285750">
              <a:buFont typeface="Arial"/>
              <a:buChar char="•"/>
            </a:pPr>
            <a:r>
              <a:rPr lang="en-GB" sz="1600">
                <a:solidFill>
                  <a:srgbClr val="002060"/>
                </a:solidFill>
                <a:latin typeface="Arial"/>
                <a:cs typeface="Arial"/>
              </a:rPr>
              <a:t>generalised anxiety</a:t>
            </a:r>
          </a:p>
          <a:p>
            <a:pPr marL="285750" lvl="0" indent="-285750">
              <a:buFont typeface="Arial"/>
              <a:buChar char="•"/>
            </a:pPr>
            <a:r>
              <a:rPr lang="en-GB" sz="1600">
                <a:solidFill>
                  <a:srgbClr val="002060"/>
                </a:solidFill>
                <a:latin typeface="Arial"/>
                <a:cs typeface="Arial"/>
              </a:rPr>
              <a:t>social anxiety</a:t>
            </a:r>
          </a:p>
          <a:p>
            <a:pPr marL="285750" lvl="0" indent="-285750">
              <a:buFont typeface="Arial"/>
              <a:buChar char="•"/>
            </a:pPr>
            <a:r>
              <a:rPr lang="en-GB" sz="1600">
                <a:solidFill>
                  <a:srgbClr val="002060"/>
                </a:solidFill>
                <a:latin typeface="Arial"/>
                <a:cs typeface="Arial"/>
              </a:rPr>
              <a:t>panic and agoraphobia</a:t>
            </a:r>
          </a:p>
          <a:p>
            <a:pPr marL="285750" lvl="0" indent="-285750">
              <a:buFont typeface="Arial"/>
              <a:buChar char="•"/>
            </a:pPr>
            <a:r>
              <a:rPr lang="en-GB" sz="1600">
                <a:solidFill>
                  <a:srgbClr val="002060"/>
                </a:solidFill>
                <a:latin typeface="Arial"/>
                <a:cs typeface="Arial"/>
              </a:rPr>
              <a:t>other phobias</a:t>
            </a:r>
          </a:p>
          <a:p>
            <a:pPr marL="285750" lvl="0" indent="-285750">
              <a:buFont typeface="Arial"/>
              <a:buChar char="•"/>
            </a:pPr>
            <a:r>
              <a:rPr lang="en-GB" sz="1600">
                <a:solidFill>
                  <a:srgbClr val="002060"/>
                </a:solidFill>
                <a:latin typeface="Arial"/>
                <a:cs typeface="Arial"/>
              </a:rPr>
              <a:t>obsessive-compulsive disorder (OCD)</a:t>
            </a:r>
          </a:p>
          <a:p>
            <a:pPr marL="285750" lvl="0" indent="-285750">
              <a:buFont typeface="Arial"/>
              <a:buChar char="•"/>
            </a:pPr>
            <a:r>
              <a:rPr lang="en-GB" sz="1600">
                <a:solidFill>
                  <a:srgbClr val="002060"/>
                </a:solidFill>
                <a:latin typeface="Arial"/>
                <a:cs typeface="Arial"/>
              </a:rPr>
              <a:t>post-traumatic stress disorder (PTSD)</a:t>
            </a:r>
          </a:p>
          <a:p>
            <a:pPr marL="285750" lvl="0" indent="-285750">
              <a:buFont typeface="Arial"/>
              <a:buChar char="•"/>
            </a:pPr>
            <a:r>
              <a:rPr lang="en-GB" sz="1600">
                <a:solidFill>
                  <a:srgbClr val="002060"/>
                </a:solidFill>
                <a:latin typeface="Arial"/>
                <a:cs typeface="Arial"/>
              </a:rPr>
              <a:t>body dysmorphic disorder</a:t>
            </a:r>
          </a:p>
          <a:p>
            <a:r>
              <a:rPr lang="en-GB" sz="1600" b="1" u="sng">
                <a:solidFill>
                  <a:srgbClr val="002060"/>
                </a:solidFill>
                <a:latin typeface="Arial"/>
                <a:cs typeface="Arial"/>
                <a:hlinkClick r:id="rId5">
                  <a:extLst>
                    <a:ext uri="{A12FA001-AC4F-418D-AE19-62706E023703}">
                      <ahyp:hlinkClr xmlns:ahyp="http://schemas.microsoft.com/office/drawing/2018/hyperlinkcolor" val="tx"/>
                    </a:ext>
                  </a:extLst>
                </a:hlinkClick>
              </a:rPr>
              <a:t>Get NHS therapy and counselling</a:t>
            </a:r>
            <a:endParaRPr lang="en-GB" sz="1600" b="1">
              <a:solidFill>
                <a:srgbClr val="002060"/>
              </a:solidFill>
              <a:latin typeface="Arial"/>
              <a:cs typeface="Arial"/>
            </a:endParaRPr>
          </a:p>
        </p:txBody>
      </p:sp>
      <p:sp>
        <p:nvSpPr>
          <p:cNvPr id="21" name="Rectangle: Rounded Corners 20">
            <a:extLst>
              <a:ext uri="{FF2B5EF4-FFF2-40B4-BE49-F238E27FC236}">
                <a16:creationId xmlns:a16="http://schemas.microsoft.com/office/drawing/2014/main" id="{45764C69-8D2D-480D-8A4E-FA8E75BADD37}"/>
              </a:ext>
            </a:extLst>
          </p:cNvPr>
          <p:cNvSpPr/>
          <p:nvPr/>
        </p:nvSpPr>
        <p:spPr>
          <a:xfrm>
            <a:off x="123491" y="1174206"/>
            <a:ext cx="5778230" cy="568074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NHS urgent mental health helplines</a:t>
            </a:r>
            <a:endParaRPr lang="en-GB" sz="1600">
              <a:solidFill>
                <a:srgbClr val="002060"/>
              </a:solidFill>
              <a:latin typeface="Arial" panose="020B0604020202020204" pitchFamily="34" charset="0"/>
              <a:cs typeface="Arial" panose="020B0604020202020204" pitchFamily="34" charset="0"/>
            </a:endParaRPr>
          </a:p>
          <a:p>
            <a:r>
              <a:rPr lang="en-GB" sz="1600">
                <a:solidFill>
                  <a:srgbClr val="002060"/>
                </a:solidFill>
                <a:latin typeface="Arial" panose="020B0604020202020204" pitchFamily="34" charset="0"/>
                <a:cs typeface="Arial" panose="020B0604020202020204" pitchFamily="34" charset="0"/>
              </a:rPr>
              <a:t>Get 24-hour advice and support from a mental health professional</a:t>
            </a:r>
            <a:r>
              <a:rPr lang="en-GB" sz="1600"/>
              <a:t>, </a:t>
            </a:r>
            <a:r>
              <a:rPr lang="en-GB" sz="1600">
                <a:solidFill>
                  <a:srgbClr val="002060"/>
                </a:solidFill>
                <a:latin typeface="Arial" panose="020B0604020202020204" pitchFamily="34" charset="0"/>
                <a:cs typeface="Arial" panose="020B0604020202020204" pitchFamily="34" charset="0"/>
              </a:rPr>
              <a:t>for anyone of any age</a:t>
            </a:r>
            <a:endParaRPr lang="en-GB" sz="1600"/>
          </a:p>
          <a:p>
            <a:r>
              <a:rPr lang="en-GB" sz="1600" b="1" u="sng">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How to find local mental health services</a:t>
            </a:r>
            <a:endParaRPr lang="en-GB" sz="1600">
              <a:solidFill>
                <a:srgbClr val="002060"/>
              </a:solidFill>
              <a:latin typeface="Arial" panose="020B0604020202020204" pitchFamily="34" charset="0"/>
              <a:cs typeface="Arial" panose="020B0604020202020204" pitchFamily="34" charset="0"/>
            </a:endParaRPr>
          </a:p>
          <a:p>
            <a:r>
              <a:rPr lang="en-GB" sz="1600">
                <a:solidFill>
                  <a:srgbClr val="002060"/>
                </a:solidFill>
                <a:latin typeface="Arial" panose="020B0604020202020204" pitchFamily="34" charset="0"/>
                <a:cs typeface="Arial" panose="020B0604020202020204" pitchFamily="34" charset="0"/>
              </a:rPr>
              <a:t>The support you can get and how you access it depends on where you are</a:t>
            </a:r>
            <a:endParaRPr lang="en-GB" sz="1600">
              <a:solidFill>
                <a:schemeClr val="tx1"/>
              </a:solidFill>
            </a:endParaRPr>
          </a:p>
          <a:p>
            <a:r>
              <a:rPr lang="en-GB" sz="1600" b="1" u="sng">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Mental health services for children and young people</a:t>
            </a:r>
            <a:endParaRPr lang="en-GB" sz="1600">
              <a:solidFill>
                <a:srgbClr val="002060"/>
              </a:solidFill>
              <a:latin typeface="Arial" panose="020B0604020202020204" pitchFamily="34" charset="0"/>
              <a:cs typeface="Arial" panose="020B0604020202020204" pitchFamily="34" charset="0"/>
            </a:endParaRPr>
          </a:p>
          <a:p>
            <a:r>
              <a:rPr lang="en-GB" sz="1600">
                <a:solidFill>
                  <a:srgbClr val="002060"/>
                </a:solidFill>
                <a:latin typeface="Arial" panose="020B0604020202020204" pitchFamily="34" charset="0"/>
                <a:cs typeface="Arial" panose="020B0604020202020204" pitchFamily="34" charset="0"/>
              </a:rPr>
              <a:t>Find out about support for mental health for children, young people, parents and carers</a:t>
            </a:r>
          </a:p>
          <a:p>
            <a:r>
              <a:rPr lang="en-GB" sz="1600" b="1" u="sng">
                <a:solidFill>
                  <a:srgbClr val="00206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Find care for your mental health before, during and after pregnancy</a:t>
            </a:r>
            <a:endParaRPr lang="en-GB" sz="1600">
              <a:solidFill>
                <a:srgbClr val="002060"/>
              </a:solidFill>
              <a:latin typeface="Arial" panose="020B0604020202020204" pitchFamily="34" charset="0"/>
              <a:cs typeface="Arial" panose="020B0604020202020204" pitchFamily="34" charset="0"/>
            </a:endParaRPr>
          </a:p>
          <a:p>
            <a:r>
              <a:rPr lang="en-GB" sz="1600">
                <a:solidFill>
                  <a:srgbClr val="002060"/>
                </a:solidFill>
                <a:latin typeface="Arial" panose="020B0604020202020204" pitchFamily="34" charset="0"/>
                <a:cs typeface="Arial" panose="020B0604020202020204" pitchFamily="34" charset="0"/>
              </a:rPr>
              <a:t>Find out how to get help with your mental health if you're planning to have a baby, if you're pregnant, or after you've given birth</a:t>
            </a:r>
          </a:p>
        </p:txBody>
      </p:sp>
      <p:sp>
        <p:nvSpPr>
          <p:cNvPr id="3" name="TextBox 2">
            <a:extLst>
              <a:ext uri="{FF2B5EF4-FFF2-40B4-BE49-F238E27FC236}">
                <a16:creationId xmlns:a16="http://schemas.microsoft.com/office/drawing/2014/main" id="{D069EA08-5A95-438B-9816-F0BCCAC7D354}"/>
              </a:ext>
            </a:extLst>
          </p:cNvPr>
          <p:cNvSpPr txBox="1"/>
          <p:nvPr/>
        </p:nvSpPr>
        <p:spPr>
          <a:xfrm>
            <a:off x="12874" y="-32683"/>
            <a:ext cx="6078752" cy="1261884"/>
          </a:xfrm>
          <a:prstGeom prst="rect">
            <a:avLst/>
          </a:prstGeom>
          <a:noFill/>
        </p:spPr>
        <p:txBody>
          <a:bodyPr wrap="square" rtlCol="0">
            <a:spAutoFit/>
          </a:bodyPr>
          <a:lstStyle/>
          <a:p>
            <a:r>
              <a:rPr lang="en-GB" sz="4000" b="1">
                <a:solidFill>
                  <a:srgbClr val="002060"/>
                </a:solidFill>
                <a:latin typeface="Arial" panose="020B0604020202020204" pitchFamily="34" charset="0"/>
                <a:cs typeface="Arial" panose="020B0604020202020204" pitchFamily="34" charset="0"/>
              </a:rPr>
              <a:t>Mental Health Services</a:t>
            </a:r>
            <a:endParaRPr lang="en-GB" sz="4000">
              <a:solidFill>
                <a:srgbClr val="002060"/>
              </a:solidFill>
              <a:latin typeface="Arial" panose="020B0604020202020204" pitchFamily="34" charset="0"/>
              <a:cs typeface="Arial" panose="020B0604020202020204" pitchFamily="34" charset="0"/>
            </a:endParaRPr>
          </a:p>
          <a:p>
            <a:r>
              <a:rPr lang="en-GB" b="1">
                <a:solidFill>
                  <a:srgbClr val="002060"/>
                </a:solidFill>
                <a:latin typeface="Arial" panose="020B0604020202020204" pitchFamily="34" charset="0"/>
                <a:cs typeface="Arial" panose="020B0604020202020204" pitchFamily="34" charset="0"/>
              </a:rPr>
              <a:t>Find out how to access NHS mental health services and where to get urgent help.</a:t>
            </a:r>
          </a:p>
        </p:txBody>
      </p:sp>
      <p:pic>
        <p:nvPicPr>
          <p:cNvPr id="6" name="Picture 5">
            <a:extLst>
              <a:ext uri="{FF2B5EF4-FFF2-40B4-BE49-F238E27FC236}">
                <a16:creationId xmlns:a16="http://schemas.microsoft.com/office/drawing/2014/main" id="{2957A2B5-D99B-4849-BAB9-7DABEF5A7B0F}"/>
              </a:ext>
            </a:extLst>
          </p:cNvPr>
          <p:cNvPicPr>
            <a:picLocks noChangeAspect="1"/>
          </p:cNvPicPr>
          <p:nvPr/>
        </p:nvPicPr>
        <p:blipFill>
          <a:blip r:embed="rId10"/>
          <a:stretch>
            <a:fillRect/>
          </a:stretch>
        </p:blipFill>
        <p:spPr>
          <a:xfrm>
            <a:off x="4073645" y="1610615"/>
            <a:ext cx="1095375" cy="552450"/>
          </a:xfrm>
          <a:prstGeom prst="rect">
            <a:avLst/>
          </a:prstGeom>
        </p:spPr>
      </p:pic>
      <p:pic>
        <p:nvPicPr>
          <p:cNvPr id="7" name="Picture 6">
            <a:extLst>
              <a:ext uri="{FF2B5EF4-FFF2-40B4-BE49-F238E27FC236}">
                <a16:creationId xmlns:a16="http://schemas.microsoft.com/office/drawing/2014/main" id="{A5F54EA4-C95E-4E3E-99FB-6616D4A17C54}"/>
              </a:ext>
            </a:extLst>
          </p:cNvPr>
          <p:cNvPicPr>
            <a:picLocks noChangeAspect="1"/>
          </p:cNvPicPr>
          <p:nvPr/>
        </p:nvPicPr>
        <p:blipFill>
          <a:blip r:embed="rId11"/>
          <a:stretch>
            <a:fillRect/>
          </a:stretch>
        </p:blipFill>
        <p:spPr>
          <a:xfrm>
            <a:off x="10144616" y="4609706"/>
            <a:ext cx="1097375" cy="554784"/>
          </a:xfrm>
          <a:prstGeom prst="rect">
            <a:avLst/>
          </a:prstGeom>
        </p:spPr>
      </p:pic>
    </p:spTree>
    <p:extLst>
      <p:ext uri="{BB962C8B-B14F-4D97-AF65-F5344CB8AC3E}">
        <p14:creationId xmlns:p14="http://schemas.microsoft.com/office/powerpoint/2010/main" val="788919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5A288B258D54FA61FA396D0084BB5" ma:contentTypeVersion="18" ma:contentTypeDescription="Create a new document." ma:contentTypeScope="" ma:versionID="b3604ea6588cd59ee8ae2b76968f6325">
  <xsd:schema xmlns:xsd="http://www.w3.org/2001/XMLSchema" xmlns:xs="http://www.w3.org/2001/XMLSchema" xmlns:p="http://schemas.microsoft.com/office/2006/metadata/properties" xmlns:ns1="http://schemas.microsoft.com/sharepoint/v3" xmlns:ns2="0fe3890c-6d97-4759-8e05-8112e720dd1f" xmlns:ns3="79569d8f-6633-46f5-ab9e-bddf19761506" xmlns:ns4="cccaf3ac-2de9-44d4-aa31-54302fceb5f7" targetNamespace="http://schemas.microsoft.com/office/2006/metadata/properties" ma:root="true" ma:fieldsID="cf9387a6e006be8823257f2d7e947ca3" ns1:_="" ns2:_="" ns3:_="" ns4:_="">
    <xsd:import namespace="http://schemas.microsoft.com/sharepoint/v3"/>
    <xsd:import namespace="0fe3890c-6d97-4759-8e05-8112e720dd1f"/>
    <xsd:import namespace="79569d8f-6633-46f5-ab9e-bddf19761506"/>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e3890c-6d97-4759-8e05-8112e720d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569d8f-6633-46f5-ab9e-bddf197615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c2f3b2a9-dbc0-4420-b161-dbc1d713afb3}" ma:internalName="TaxCatchAll" ma:showField="CatchAllData" ma:web="79569d8f-6633-46f5-ab9e-bddf197615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0fe3890c-6d97-4759-8e05-8112e720dd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05D137-DDAD-492D-B68A-6AAA22E5EBD9}">
  <ds:schemaRefs>
    <ds:schemaRef ds:uri="0fe3890c-6d97-4759-8e05-8112e720dd1f"/>
    <ds:schemaRef ds:uri="79569d8f-6633-46f5-ab9e-bddf19761506"/>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08D29D-2B31-4D54-A2BF-CD2882197472}">
  <ds:schemaRefs>
    <ds:schemaRef ds:uri="http://schemas.microsoft.com/sharepoint/v3/contenttype/forms"/>
  </ds:schemaRefs>
</ds:datastoreItem>
</file>

<file path=customXml/itemProps3.xml><?xml version="1.0" encoding="utf-8"?>
<ds:datastoreItem xmlns:ds="http://schemas.openxmlformats.org/officeDocument/2006/customXml" ds:itemID="{5A668516-B7AE-45A4-9C04-C362F533B3AE}">
  <ds:schemaRefs>
    <ds:schemaRef ds:uri="http://schemas.microsoft.com/sharepoint/v3"/>
    <ds:schemaRef ds:uri="http://purl.org/dc/terms/"/>
    <ds:schemaRef ds:uri="79569d8f-6633-46f5-ab9e-bddf19761506"/>
    <ds:schemaRef ds:uri="0fe3890c-6d97-4759-8e05-8112e720dd1f"/>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caf3ac-2de9-44d4-aa31-54302fceb5f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TM03457510[[fn=Savon]]</Template>
  <TotalTime>17</TotalTime>
  <Words>2040</Words>
  <Application>Microsoft Office PowerPoint</Application>
  <PresentationFormat>Widescreen</PresentationFormat>
  <Paragraphs>208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Winter Pressures &amp; Cost of Living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Pressures &amp; Cost of Living</dc:title>
  <dc:creator>Emily Mason</dc:creator>
  <cp:lastModifiedBy>APPLETON, Chloe (EYNSHAM MEDICAL GROUP)</cp:lastModifiedBy>
  <cp:revision>12</cp:revision>
  <dcterms:created xsi:type="dcterms:W3CDTF">2022-10-24T10:23:36Z</dcterms:created>
  <dcterms:modified xsi:type="dcterms:W3CDTF">2022-12-21T11:54:09Z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0x010100B085A288B258D54FA61FA396D0084BB5</vt:lpwstr>
  </property>
  <property fmtid="{D5CDD505-2E9C-101B-9397-08002B2CF9AE}" pid="3" name="MediaServiceImageTags">
    <vt:lpwstr/>
  </property>
</Properties>
</file>